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1" r:id="rId3"/>
    <p:sldId id="285" r:id="rId4"/>
    <p:sldId id="292" r:id="rId5"/>
    <p:sldId id="284" r:id="rId6"/>
    <p:sldId id="295" r:id="rId7"/>
    <p:sldId id="280" r:id="rId8"/>
    <p:sldId id="257" r:id="rId9"/>
    <p:sldId id="258" r:id="rId10"/>
    <p:sldId id="270" r:id="rId11"/>
    <p:sldId id="262" r:id="rId12"/>
    <p:sldId id="271" r:id="rId13"/>
    <p:sldId id="272" r:id="rId14"/>
    <p:sldId id="273" r:id="rId15"/>
    <p:sldId id="274" r:id="rId16"/>
    <p:sldId id="288" r:id="rId17"/>
    <p:sldId id="290" r:id="rId18"/>
    <p:sldId id="266" r:id="rId19"/>
    <p:sldId id="276" r:id="rId20"/>
    <p:sldId id="267" r:id="rId21"/>
    <p:sldId id="268" r:id="rId22"/>
    <p:sldId id="279" r:id="rId23"/>
  </p:sldIdLst>
  <p:sldSz cx="10693400" cy="7556500"/>
  <p:notesSz cx="9926638" cy="67976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irie BRIARE" initials="mB" lastIdx="1" clrIdx="0">
    <p:extLst>
      <p:ext uri="{19B8F6BF-5375-455C-9EA6-DF929625EA0E}">
        <p15:presenceInfo xmlns:p15="http://schemas.microsoft.com/office/powerpoint/2012/main" userId="f9fb1b4b4261466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88" autoAdjust="0"/>
    <p:restoredTop sz="94660"/>
  </p:normalViewPr>
  <p:slideViewPr>
    <p:cSldViewPr>
      <p:cViewPr varScale="1">
        <p:scale>
          <a:sx n="96" d="100"/>
          <a:sy n="96" d="100"/>
        </p:scale>
        <p:origin x="1710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173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642" cy="341312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23523" y="1"/>
            <a:ext cx="4300168" cy="341312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DCF46B51-8C13-4D26-803B-4ADE6FD990A1}" type="datetimeFigureOut">
              <a:rPr lang="fr-FR" smtClean="0"/>
              <a:t>27/02/2023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338513" y="849313"/>
            <a:ext cx="3249612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93254" y="3271739"/>
            <a:ext cx="7940131" cy="2676228"/>
          </a:xfrm>
          <a:prstGeom prst="rect">
            <a:avLst/>
          </a:prstGeom>
        </p:spPr>
        <p:txBody>
          <a:bodyPr vert="horz" lIns="83796" tIns="41898" rIns="83796" bIns="41898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456364"/>
            <a:ext cx="4301642" cy="341311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3523" y="6456364"/>
            <a:ext cx="4300168" cy="341311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71A8C894-61A7-4E00-AAFB-4A82DCD63A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0638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8C894-61A7-4E00-AAFB-4A82DCD63A5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999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6EB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-1270" y="2540"/>
            <a:ext cx="10688320" cy="1076960"/>
          </a:xfrm>
          <a:custGeom>
            <a:avLst/>
            <a:gdLst/>
            <a:ahLst/>
            <a:cxnLst/>
            <a:rect l="l" t="t" r="r" b="b"/>
            <a:pathLst>
              <a:path w="10688320" h="1076960">
                <a:moveTo>
                  <a:pt x="0" y="0"/>
                </a:moveTo>
                <a:lnTo>
                  <a:pt x="10688320" y="0"/>
                </a:lnTo>
                <a:lnTo>
                  <a:pt x="1068832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650" y="152400"/>
            <a:ext cx="9944100" cy="528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0579" y="1224279"/>
            <a:ext cx="9032240" cy="4291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6EB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url?sa=i&amp;url=https%3A%2F%2Fwww.la-croix.com%2FActualite%2FFrance%2FLa-videoprotection-gagne-les-zones-rurales-_NG_-2012-06-26-823606&amp;psig=AOvVaw24t6mvHb-OIlvfp91L14JP&amp;ust=1611761116591000&amp;source=images&amp;cd=vfe&amp;ved=0CAIQjRxqFwoTCLj05q70ue4CFQAAAAAdAAAAABA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87050" cy="1035050"/>
          </a:xfrm>
          <a:custGeom>
            <a:avLst/>
            <a:gdLst/>
            <a:ahLst/>
            <a:cxnLst/>
            <a:rect l="l" t="t" r="r" b="b"/>
            <a:pathLst>
              <a:path w="10687050" h="1035050">
                <a:moveTo>
                  <a:pt x="0" y="1035050"/>
                </a:moveTo>
                <a:lnTo>
                  <a:pt x="0" y="0"/>
                </a:lnTo>
                <a:lnTo>
                  <a:pt x="10687050" y="0"/>
                </a:lnTo>
                <a:lnTo>
                  <a:pt x="10687050" y="1035050"/>
                </a:lnTo>
                <a:lnTo>
                  <a:pt x="0" y="103505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9728200" y="158750"/>
            <a:ext cx="783590" cy="6908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-1905" algn="ctr">
              <a:lnSpc>
                <a:spcPct val="99000"/>
              </a:lnSpc>
              <a:spcBef>
                <a:spcPts val="110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d'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ien</a:t>
            </a:r>
            <a:r>
              <a:rPr sz="1100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5920" y="152400"/>
            <a:ext cx="608076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Débat d'orientation</a:t>
            </a:r>
            <a:r>
              <a:rPr spc="-50" dirty="0"/>
              <a:t> </a:t>
            </a:r>
            <a:r>
              <a:rPr spc="-5" dirty="0"/>
              <a:t>budgétaire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1300" y="1187450"/>
            <a:ext cx="102108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8309" marR="5080" indent="-435609" algn="ctr">
              <a:lnSpc>
                <a:spcPct val="100000"/>
              </a:lnSpc>
              <a:spcBef>
                <a:spcPts val="100"/>
              </a:spcBef>
              <a:tabLst>
                <a:tab pos="871855" algn="l"/>
              </a:tabLst>
            </a:pPr>
            <a:r>
              <a:rPr sz="4400" b="1" spc="-5" dirty="0">
                <a:latin typeface="Arial"/>
                <a:cs typeface="Arial"/>
              </a:rPr>
              <a:t>Conseil</a:t>
            </a:r>
            <a:r>
              <a:rPr sz="4400" b="1" spc="-55" dirty="0">
                <a:latin typeface="Arial"/>
                <a:cs typeface="Arial"/>
              </a:rPr>
              <a:t> </a:t>
            </a:r>
            <a:r>
              <a:rPr sz="4400" b="1" spc="-10" dirty="0">
                <a:latin typeface="Arial"/>
                <a:cs typeface="Arial"/>
              </a:rPr>
              <a:t>municipal</a:t>
            </a:r>
            <a:r>
              <a:rPr lang="fr-FR" sz="4400" b="1" spc="-10" dirty="0">
                <a:latin typeface="Arial"/>
                <a:cs typeface="Arial"/>
              </a:rPr>
              <a:t> 27</a:t>
            </a:r>
            <a:r>
              <a:rPr lang="fr-FR" sz="4400" b="1" dirty="0">
                <a:latin typeface="Arial"/>
                <a:cs typeface="Arial"/>
              </a:rPr>
              <a:t> </a:t>
            </a:r>
            <a:r>
              <a:rPr lang="fr-FR" sz="4400" b="1" spc="-5" dirty="0">
                <a:latin typeface="Arial"/>
                <a:cs typeface="Arial"/>
              </a:rPr>
              <a:t>février</a:t>
            </a:r>
            <a:r>
              <a:rPr sz="4400" b="1" spc="-25" dirty="0">
                <a:latin typeface="Arial"/>
                <a:cs typeface="Arial"/>
              </a:rPr>
              <a:t> </a:t>
            </a:r>
            <a:r>
              <a:rPr lang="fr-FR" sz="4400" b="1" spc="-5" dirty="0">
                <a:latin typeface="Arial"/>
                <a:cs typeface="Arial"/>
              </a:rPr>
              <a:t>2023</a:t>
            </a:r>
            <a:endParaRPr sz="4400" b="1" dirty="0">
              <a:latin typeface="Arial"/>
              <a:cs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536A80-E841-4876-B0BB-C4BC88EA6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  <p:pic>
        <p:nvPicPr>
          <p:cNvPr id="7" name="Image 6" descr="Une image contenant texte, vieux, plusieurs&#10;&#10;Description générée automatiquement">
            <a:extLst>
              <a:ext uri="{FF2B5EF4-FFF2-40B4-BE49-F238E27FC236}">
                <a16:creationId xmlns:a16="http://schemas.microsoft.com/office/drawing/2014/main" id="{1AC36ED1-A1EF-445B-9235-C1AD4DF24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02" y="2101850"/>
            <a:ext cx="6916195" cy="44148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6409" y="1569720"/>
            <a:ext cx="9508491" cy="42832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3600" b="1" spc="-5" dirty="0">
                <a:solidFill>
                  <a:srgbClr val="0070C0"/>
                </a:solidFill>
                <a:latin typeface="Arial"/>
                <a:cs typeface="Arial"/>
              </a:rPr>
              <a:t>Dépenses de fonctionnement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32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800" dirty="0">
                <a:latin typeface="Arial"/>
                <a:cs typeface="Arial"/>
              </a:rPr>
              <a:t>les charges courantes ont augmenté</a:t>
            </a:r>
            <a:endParaRPr lang="fr-FR" sz="28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1400" dirty="0">
              <a:latin typeface="Arial"/>
              <a:cs typeface="Arial"/>
            </a:endParaRPr>
          </a:p>
          <a:p>
            <a:pPr marL="355600" indent="-34290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fr-FR" sz="2800" b="1" dirty="0">
                <a:latin typeface="Arial"/>
                <a:cs typeface="Arial"/>
              </a:rPr>
              <a:t>Charges à caractère général </a:t>
            </a:r>
            <a:r>
              <a:rPr lang="fr-FR" sz="2800" dirty="0">
                <a:latin typeface="Arial"/>
                <a:cs typeface="Arial"/>
              </a:rPr>
              <a:t>(011)  </a:t>
            </a:r>
          </a:p>
          <a:p>
            <a:pPr marL="1384300" lvl="2" indent="-457200" algn="just"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fr-FR" sz="2800" dirty="0">
                <a:latin typeface="Arial"/>
                <a:cs typeface="Arial"/>
              </a:rPr>
              <a:t>en hausse de + 16,50% par rapport à 2021 </a:t>
            </a:r>
            <a:r>
              <a:rPr lang="fr-FR" sz="2000" dirty="0">
                <a:latin typeface="Arial"/>
                <a:cs typeface="Arial"/>
              </a:rPr>
              <a:t>(+ 250 K€)</a:t>
            </a:r>
          </a:p>
          <a:p>
            <a:pPr marL="12700" algn="just">
              <a:spcBef>
                <a:spcPts val="100"/>
              </a:spcBef>
            </a:pPr>
            <a:endParaRPr lang="fr-FR" sz="2800" dirty="0">
              <a:latin typeface="Arial"/>
              <a:cs typeface="Arial"/>
            </a:endParaRPr>
          </a:p>
          <a:p>
            <a:pPr marL="355600" indent="-34290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fr-FR" sz="2800" b="1" dirty="0">
                <a:latin typeface="Arial"/>
                <a:cs typeface="Arial"/>
              </a:rPr>
              <a:t>Charges de personnel </a:t>
            </a:r>
            <a:r>
              <a:rPr lang="fr-FR" sz="2800" dirty="0">
                <a:latin typeface="Arial"/>
                <a:cs typeface="Arial"/>
              </a:rPr>
              <a:t>(012) </a:t>
            </a:r>
          </a:p>
          <a:p>
            <a:pPr marL="1384300" lvl="2" indent="-457200" algn="just"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fr-FR" sz="2800" dirty="0">
                <a:latin typeface="Arial"/>
                <a:cs typeface="Arial"/>
              </a:rPr>
              <a:t>en hausse de + 5,93% par rapport à 2021 </a:t>
            </a:r>
            <a:r>
              <a:rPr lang="fr-FR" sz="2000" dirty="0">
                <a:latin typeface="Arial"/>
                <a:cs typeface="Arial"/>
              </a:rPr>
              <a:t>(+ 197 K€)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lang="fr-FR" sz="20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540"/>
            <a:ext cx="10687050" cy="1076960"/>
          </a:xfrm>
          <a:custGeom>
            <a:avLst/>
            <a:gdLst/>
            <a:ahLst/>
            <a:cxnLst/>
            <a:rect l="l" t="t" r="r" b="b"/>
            <a:pathLst>
              <a:path w="10687050" h="1076960">
                <a:moveTo>
                  <a:pt x="0" y="0"/>
                </a:moveTo>
                <a:lnTo>
                  <a:pt x="10687050" y="0"/>
                </a:lnTo>
                <a:lnTo>
                  <a:pt x="1068705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533890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-63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5920" y="152400"/>
            <a:ext cx="7031109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pc="-5" dirty="0"/>
              <a:t>Un premier b</a:t>
            </a:r>
            <a:r>
              <a:rPr spc="-5" dirty="0" err="1"/>
              <a:t>ilan</a:t>
            </a:r>
            <a:r>
              <a:rPr spc="-5" dirty="0"/>
              <a:t> de </a:t>
            </a:r>
            <a:r>
              <a:rPr spc="-5" dirty="0" err="1"/>
              <a:t>l'exercice</a:t>
            </a:r>
            <a:r>
              <a:rPr spc="-85" dirty="0"/>
              <a:t> </a:t>
            </a:r>
            <a:r>
              <a:rPr lang="fr-FR" spc="-5" dirty="0"/>
              <a:t>2022</a:t>
            </a:r>
            <a:endParaRPr spc="-5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81FB1B-4F0B-4581-A23E-B44CB003C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525B70CA-573A-4B2B-9029-E927D0ACBCB6}"/>
              </a:ext>
            </a:extLst>
          </p:cNvPr>
          <p:cNvCxnSpPr>
            <a:cxnSpLocks/>
          </p:cNvCxnSpPr>
          <p:nvPr/>
        </p:nvCxnSpPr>
        <p:spPr>
          <a:xfrm flipV="1">
            <a:off x="6718300" y="3244850"/>
            <a:ext cx="304800" cy="3048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BA7DE65E-D8F1-4FDC-B94C-F433781232CC}"/>
              </a:ext>
            </a:extLst>
          </p:cNvPr>
          <p:cNvCxnSpPr>
            <a:cxnSpLocks/>
          </p:cNvCxnSpPr>
          <p:nvPr/>
        </p:nvCxnSpPr>
        <p:spPr>
          <a:xfrm flipV="1">
            <a:off x="5727700" y="4616450"/>
            <a:ext cx="381000" cy="3048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1301" y="1250950"/>
            <a:ext cx="10210800" cy="53065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3600" b="1" spc="-5" dirty="0">
                <a:solidFill>
                  <a:srgbClr val="0070C0"/>
                </a:solidFill>
                <a:latin typeface="Arial"/>
                <a:cs typeface="Arial"/>
              </a:rPr>
              <a:t>Recettes de fonctionnement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fr-FR" sz="2400" b="1" spc="-5" dirty="0">
                <a:solidFill>
                  <a:srgbClr val="002060"/>
                </a:solidFill>
                <a:latin typeface="Arial"/>
                <a:cs typeface="Arial"/>
              </a:rPr>
              <a:t>Dotations et concours financiers de l’Etat  : 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endParaRPr lang="fr-FR" sz="10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812800" lvl="1" indent="-342900" algn="just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fr-FR" sz="2400" dirty="0">
                <a:latin typeface="Arial"/>
                <a:cs typeface="Arial"/>
              </a:rPr>
              <a:t>DGF          544 k€ en 2021 et 514 k€ en 2022</a:t>
            </a:r>
          </a:p>
          <a:p>
            <a:pPr marL="469900" lvl="1" algn="just">
              <a:spcBef>
                <a:spcPts val="100"/>
              </a:spcBef>
            </a:pPr>
            <a:endParaRPr lang="fr-FR" sz="2400" dirty="0">
              <a:latin typeface="Arial"/>
              <a:cs typeface="Arial"/>
            </a:endParaRPr>
          </a:p>
          <a:p>
            <a:pPr marL="469900" lvl="1" algn="just">
              <a:spcBef>
                <a:spcPts val="100"/>
              </a:spcBef>
            </a:pPr>
            <a:r>
              <a:rPr lang="fr-FR" sz="2400" dirty="0">
                <a:latin typeface="Arial"/>
                <a:cs typeface="Arial"/>
              </a:rPr>
              <a:t>		La ville a perdu 67% de sa DGF depuis 2012. </a:t>
            </a:r>
          </a:p>
          <a:p>
            <a:pPr marL="469900" lvl="1" algn="just">
              <a:spcBef>
                <a:spcPts val="100"/>
              </a:spcBef>
            </a:pPr>
            <a:r>
              <a:rPr lang="fr-FR" sz="2400" dirty="0">
                <a:latin typeface="Arial"/>
                <a:cs typeface="Arial"/>
              </a:rPr>
              <a:t>Soit une </a:t>
            </a:r>
            <a:r>
              <a:rPr lang="fr-FR" sz="2400" b="1" i="1" u="sng" dirty="0">
                <a:latin typeface="Arial"/>
                <a:cs typeface="Arial"/>
              </a:rPr>
              <a:t>perte sur 10 ans de 7 090 870€ (une moyenne de  709 087€ de recettes par an !</a:t>
            </a:r>
          </a:p>
          <a:p>
            <a:pPr marL="469900" lvl="1" algn="just">
              <a:spcBef>
                <a:spcPts val="100"/>
              </a:spcBef>
            </a:pPr>
            <a:endParaRPr lang="fr-FR" sz="2400" b="1" i="1" u="sng" dirty="0">
              <a:latin typeface="Arial"/>
              <a:cs typeface="Arial"/>
            </a:endParaRPr>
          </a:p>
          <a:p>
            <a:pPr marL="812800" lvl="1" indent="-342900" algn="just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fr-FR" sz="2400" dirty="0">
                <a:latin typeface="Arial"/>
                <a:cs typeface="Arial"/>
              </a:rPr>
              <a:t>Dotations de Solidarité Rurale       283 k€ en 2021 et 329 k€ en 2022 </a:t>
            </a:r>
          </a:p>
          <a:p>
            <a:pPr marL="812800" lvl="1" indent="-342900" algn="just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fr-FR" sz="2400" dirty="0">
              <a:latin typeface="Arial"/>
              <a:cs typeface="Arial"/>
            </a:endParaRPr>
          </a:p>
          <a:p>
            <a:pPr marL="469900" lvl="1" algn="just">
              <a:spcBef>
                <a:spcPts val="100"/>
              </a:spcBef>
            </a:pPr>
            <a:r>
              <a:rPr lang="fr-FR" sz="2400" dirty="0">
                <a:latin typeface="Arial"/>
                <a:cs typeface="Arial"/>
              </a:rPr>
              <a:t>		En hausse de 34,90 % par rapport à 2018. 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endParaRPr lang="fr-FR" sz="2400" b="1" spc="-5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540"/>
            <a:ext cx="10687050" cy="1076960"/>
          </a:xfrm>
          <a:custGeom>
            <a:avLst/>
            <a:gdLst/>
            <a:ahLst/>
            <a:cxnLst/>
            <a:rect l="l" t="t" r="r" b="b"/>
            <a:pathLst>
              <a:path w="10687050" h="1076960">
                <a:moveTo>
                  <a:pt x="0" y="0"/>
                </a:moveTo>
                <a:lnTo>
                  <a:pt x="10687050" y="0"/>
                </a:lnTo>
                <a:lnTo>
                  <a:pt x="1068705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533890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-63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5920" y="152400"/>
            <a:ext cx="7031109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pc="-5" dirty="0"/>
              <a:t>Un premier b</a:t>
            </a:r>
            <a:r>
              <a:rPr spc="-5" dirty="0" err="1"/>
              <a:t>ilan</a:t>
            </a:r>
            <a:r>
              <a:rPr spc="-5" dirty="0"/>
              <a:t> de </a:t>
            </a:r>
            <a:r>
              <a:rPr spc="-5" dirty="0" err="1"/>
              <a:t>l'exercice</a:t>
            </a:r>
            <a:r>
              <a:rPr spc="-85" dirty="0"/>
              <a:t> </a:t>
            </a:r>
            <a:r>
              <a:rPr lang="fr-FR" spc="-5" dirty="0"/>
              <a:t>2022</a:t>
            </a:r>
            <a:endParaRPr spc="-5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C756BD6-1821-4540-B9FF-E6A2AC5C5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3804D82-DA26-4894-B3D3-674E4711C4A6}"/>
              </a:ext>
            </a:extLst>
          </p:cNvPr>
          <p:cNvCxnSpPr/>
          <p:nvPr/>
        </p:nvCxnSpPr>
        <p:spPr>
          <a:xfrm>
            <a:off x="1917700" y="2711450"/>
            <a:ext cx="381000" cy="4572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CE0DD95-82E2-4FA3-BFD5-9AA6BEA66081}"/>
              </a:ext>
            </a:extLst>
          </p:cNvPr>
          <p:cNvCxnSpPr>
            <a:cxnSpLocks/>
          </p:cNvCxnSpPr>
          <p:nvPr/>
        </p:nvCxnSpPr>
        <p:spPr>
          <a:xfrm flipV="1">
            <a:off x="5114925" y="5073650"/>
            <a:ext cx="457200" cy="30480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627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8489" y="1250950"/>
            <a:ext cx="9450071" cy="49680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fr-FR" sz="2400" b="1" spc="-5" dirty="0">
                <a:solidFill>
                  <a:srgbClr val="002060"/>
                </a:solidFill>
                <a:latin typeface="Arial"/>
                <a:cs typeface="Arial"/>
              </a:rPr>
              <a:t>Impôts et taxes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endParaRPr lang="fr-FR" sz="24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812800" lvl="1" indent="-342900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fr-FR" sz="2400" b="1" spc="-5" dirty="0">
                <a:solidFill>
                  <a:srgbClr val="002060"/>
                </a:solidFill>
                <a:latin typeface="Arial"/>
                <a:cs typeface="Arial"/>
              </a:rPr>
              <a:t>Fiscalité locale (3 taxes)  </a:t>
            </a:r>
          </a:p>
          <a:p>
            <a:pPr marL="469900" lvl="1">
              <a:spcBef>
                <a:spcPts val="100"/>
              </a:spcBef>
            </a:pPr>
            <a:r>
              <a:rPr lang="fr-FR" sz="2400" dirty="0">
                <a:latin typeface="Arial" panose="020B0604020202020204" pitchFamily="34" charset="0"/>
                <a:ea typeface="Andale Sans UI"/>
                <a:cs typeface="Tahoma" panose="020B0604030504040204" pitchFamily="34" charset="0"/>
              </a:rPr>
              <a:t>		Montant 2 555 994€ (+3%)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fr-FR" sz="2400" dirty="0">
              <a:latin typeface="Arial" panose="020B0604020202020204" pitchFamily="34" charset="0"/>
              <a:ea typeface="Andale Sans UI"/>
              <a:cs typeface="Tahoma" panose="020B0604030504040204" pitchFamily="34" charset="0"/>
            </a:endParaRPr>
          </a:p>
          <a:p>
            <a:pPr marL="812800" lvl="1" indent="-342900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fr-FR" sz="2400" b="1" spc="-5" dirty="0">
                <a:solidFill>
                  <a:srgbClr val="002060"/>
                </a:solidFill>
                <a:latin typeface="Arial"/>
                <a:cs typeface="Arial"/>
              </a:rPr>
              <a:t>Taxe sur la consommation finale d’électricité</a:t>
            </a:r>
          </a:p>
          <a:p>
            <a:pPr marL="469900" lvl="1">
              <a:spcBef>
                <a:spcPts val="100"/>
              </a:spcBef>
            </a:pPr>
            <a:r>
              <a:rPr lang="fr-FR" sz="2400" b="1" spc="-5" dirty="0">
                <a:solidFill>
                  <a:srgbClr val="002060"/>
                </a:solidFill>
                <a:latin typeface="Arial"/>
                <a:cs typeface="Arial"/>
              </a:rPr>
              <a:t>		 </a:t>
            </a:r>
            <a:r>
              <a:rPr lang="fr-FR" sz="2400" dirty="0">
                <a:latin typeface="Arial" panose="020B0604020202020204" pitchFamily="34" charset="0"/>
                <a:ea typeface="Andale Sans UI"/>
                <a:cs typeface="Tahoma" panose="020B0604030504040204" pitchFamily="34" charset="0"/>
              </a:rPr>
              <a:t>Montant 135 742€ (+13,81%)</a:t>
            </a:r>
          </a:p>
          <a:p>
            <a:pPr marL="355600" indent="-342900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fr-FR" sz="2400" dirty="0">
              <a:latin typeface="Arial" panose="020B0604020202020204" pitchFamily="34" charset="0"/>
              <a:ea typeface="Andale Sans UI"/>
              <a:cs typeface="Tahoma" panose="020B0604030504040204" pitchFamily="34" charset="0"/>
            </a:endParaRPr>
          </a:p>
          <a:p>
            <a:pPr marL="812800" lvl="1" indent="-342900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fr-FR" sz="2400" b="1" spc="-5" dirty="0">
                <a:solidFill>
                  <a:srgbClr val="002060"/>
                </a:solidFill>
                <a:latin typeface="Arial"/>
                <a:cs typeface="Arial"/>
              </a:rPr>
              <a:t>Taxe additionnelle aux droits de mutation    </a:t>
            </a:r>
          </a:p>
          <a:p>
            <a:pPr marL="469900" lvl="1">
              <a:spcBef>
                <a:spcPts val="100"/>
              </a:spcBef>
            </a:pPr>
            <a:r>
              <a:rPr lang="fr-FR" sz="2400" b="1" spc="-5" dirty="0">
                <a:solidFill>
                  <a:srgbClr val="002060"/>
                </a:solidFill>
                <a:latin typeface="Arial"/>
                <a:ea typeface="Andale Sans UI"/>
                <a:cs typeface="Arial"/>
              </a:rPr>
              <a:t>		</a:t>
            </a:r>
            <a:r>
              <a:rPr lang="fr-FR" sz="2400" dirty="0">
                <a:latin typeface="Arial" panose="020B0604020202020204" pitchFamily="34" charset="0"/>
                <a:ea typeface="Andale Sans UI"/>
                <a:cs typeface="Tahoma" panose="020B0604030504040204" pitchFamily="34" charset="0"/>
              </a:rPr>
              <a:t>Montant 189 139 € (+27,60%)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2400" dirty="0">
              <a:latin typeface="Arial" panose="020B0604020202020204" pitchFamily="34" charset="0"/>
              <a:ea typeface="Andale Sans UI"/>
              <a:cs typeface="Tahoma" panose="020B0604030504040204" pitchFamily="34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2400" dirty="0">
              <a:latin typeface="Arial" panose="020B0604020202020204" pitchFamily="34" charset="0"/>
              <a:ea typeface="Andale Sans UI"/>
              <a:cs typeface="Tahoma" panose="020B060403050404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540"/>
            <a:ext cx="10687050" cy="1076960"/>
          </a:xfrm>
          <a:custGeom>
            <a:avLst/>
            <a:gdLst/>
            <a:ahLst/>
            <a:cxnLst/>
            <a:rect l="l" t="t" r="r" b="b"/>
            <a:pathLst>
              <a:path w="10687050" h="1076960">
                <a:moveTo>
                  <a:pt x="0" y="0"/>
                </a:moveTo>
                <a:lnTo>
                  <a:pt x="10687050" y="0"/>
                </a:lnTo>
                <a:lnTo>
                  <a:pt x="1068705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533890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-63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5920" y="152400"/>
            <a:ext cx="7031109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pc="-5" dirty="0"/>
              <a:t>Un premier b</a:t>
            </a:r>
            <a:r>
              <a:rPr spc="-5" dirty="0" err="1"/>
              <a:t>ilan</a:t>
            </a:r>
            <a:r>
              <a:rPr spc="-5" dirty="0"/>
              <a:t> de </a:t>
            </a:r>
            <a:r>
              <a:rPr spc="-5" dirty="0" err="1"/>
              <a:t>l'exercice</a:t>
            </a:r>
            <a:r>
              <a:rPr spc="-85" dirty="0"/>
              <a:t> </a:t>
            </a:r>
            <a:r>
              <a:rPr lang="fr-FR" spc="-5" dirty="0"/>
              <a:t>2022</a:t>
            </a:r>
            <a:endParaRPr spc="-5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C756BD6-1821-4540-B9FF-E6A2AC5C5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CA5C3F6-40FD-4097-BB7E-5ABEE0470C83}"/>
              </a:ext>
            </a:extLst>
          </p:cNvPr>
          <p:cNvCxnSpPr>
            <a:cxnSpLocks/>
          </p:cNvCxnSpPr>
          <p:nvPr/>
        </p:nvCxnSpPr>
        <p:spPr>
          <a:xfrm flipV="1">
            <a:off x="5318124" y="2254250"/>
            <a:ext cx="688729" cy="45720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3C05664F-C8D0-A217-7688-5D2274D02F36}"/>
              </a:ext>
            </a:extLst>
          </p:cNvPr>
          <p:cNvCxnSpPr>
            <a:cxnSpLocks/>
          </p:cNvCxnSpPr>
          <p:nvPr/>
        </p:nvCxnSpPr>
        <p:spPr>
          <a:xfrm flipV="1">
            <a:off x="8089900" y="3419475"/>
            <a:ext cx="688729" cy="45720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EC75F315-89AE-C0FB-5B1C-95E98F52B8D3}"/>
              </a:ext>
            </a:extLst>
          </p:cNvPr>
          <p:cNvCxnSpPr>
            <a:cxnSpLocks/>
          </p:cNvCxnSpPr>
          <p:nvPr/>
        </p:nvCxnSpPr>
        <p:spPr>
          <a:xfrm flipV="1">
            <a:off x="7515186" y="4488583"/>
            <a:ext cx="688729" cy="45720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252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697" y="1079501"/>
            <a:ext cx="9289203" cy="87100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3600" b="1" spc="-5" dirty="0">
                <a:solidFill>
                  <a:srgbClr val="0070C0"/>
                </a:solidFill>
                <a:latin typeface="Arial"/>
                <a:cs typeface="Arial"/>
              </a:rPr>
              <a:t>Dépenses d’Investissement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400" b="1" spc="-5" dirty="0">
                <a:solidFill>
                  <a:srgbClr val="002060"/>
                </a:solidFill>
                <a:latin typeface="Arial"/>
                <a:cs typeface="Arial"/>
              </a:rPr>
              <a:t>Les équipements réalisés en 2022 pour un total de 809 K€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24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1000" b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fr-FR" sz="2800" b="1" spc="-5" dirty="0">
                <a:solidFill>
                  <a:srgbClr val="002060"/>
                </a:solidFill>
                <a:highlight>
                  <a:srgbClr val="00FFFF"/>
                </a:highlight>
                <a:latin typeface="Arial"/>
                <a:cs typeface="Arial"/>
              </a:rPr>
              <a:t>principales opérations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fr-FR" sz="2000" b="1" spc="-5" dirty="0">
              <a:solidFill>
                <a:srgbClr val="002060"/>
              </a:solidFill>
              <a:highlight>
                <a:srgbClr val="00FFFF"/>
              </a:highlight>
              <a:latin typeface="Arial"/>
              <a:cs typeface="Arial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➔"/>
            </a:pPr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L’installation du système de vidéoprotection : 200 933 €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➔"/>
            </a:pPr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La rénovation de l’éclairage public: </a:t>
            </a:r>
            <a:r>
              <a:rPr lang="fr-FR" sz="2200" b="1" kern="150" dirty="0"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  <a:ea typeface="OpenSymbol"/>
                <a:cs typeface="Arial" panose="020B0604020202020204" pitchFamily="34" charset="0"/>
              </a:rPr>
              <a:t>211 671 €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➔"/>
            </a:pPr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Acquisition de mobil homes pour le camping : 81 550 €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➔"/>
            </a:pPr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Equipement numérique dans les écoles : 42 163€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➔"/>
            </a:pPr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Travaux de voirie : 63 714 € 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➔"/>
            </a:pPr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Mission d’AMO pour le groupe scolaire : 9 834 €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➔"/>
            </a:pPr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Site internet et GRC : 22 908 € </a:t>
            </a:r>
          </a:p>
          <a:p>
            <a:pPr algn="just"/>
            <a:endParaRPr lang="fr-FR" sz="22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342900" indent="-342900" algn="just">
              <a:buFont typeface="Arial" panose="020B0604020202020204" pitchFamily="34" charset="0"/>
              <a:buChar char="➔"/>
            </a:pPr>
            <a:endParaRPr lang="fr-FR" sz="22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342900" indent="-342900" algn="just">
              <a:buFont typeface="Arial" panose="020B0604020202020204" pitchFamily="34" charset="0"/>
              <a:buChar char="➔"/>
            </a:pPr>
            <a:endParaRPr lang="fr-FR" sz="22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342900" indent="-342900" algn="just">
              <a:buFont typeface="Arial" panose="020B0604020202020204" pitchFamily="34" charset="0"/>
              <a:buChar char="➔"/>
            </a:pPr>
            <a:endParaRPr lang="fr-FR" sz="22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342900" lvl="0" indent="-342900" algn="just">
              <a:buFont typeface="Arial" panose="020B0604020202020204" pitchFamily="34" charset="0"/>
              <a:buChar char="➔"/>
            </a:pPr>
            <a:endParaRPr lang="fr-FR" sz="22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algn="just"/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 </a:t>
            </a:r>
          </a:p>
          <a:p>
            <a:pPr algn="just"/>
            <a:r>
              <a:rPr lang="fr-FR" sz="1800" kern="150" dirty="0">
                <a:effectLst/>
                <a:latin typeface="Arial" panose="020B0604020202020204" pitchFamily="34" charset="0"/>
                <a:ea typeface="Andale Sans UI"/>
                <a:cs typeface="Tahoma" panose="020B0604030504040204" pitchFamily="34" charset="0"/>
              </a:rPr>
              <a:t> </a:t>
            </a:r>
            <a:endParaRPr lang="fr-FR" sz="1800" kern="150" dirty="0">
              <a:effectLst/>
              <a:latin typeface="Times New Roman" panose="02020603050405020304" pitchFamily="18" charset="0"/>
              <a:ea typeface="Andale Sans UI"/>
              <a:cs typeface="Tahoma" panose="020B060403050404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fr-FR" sz="2400" kern="150" dirty="0">
              <a:effectLst/>
              <a:latin typeface="StarSymbol"/>
              <a:ea typeface="OpenSymbol"/>
              <a:cs typeface="OpenSymbo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2400" b="1" spc="-5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540"/>
            <a:ext cx="10687050" cy="1076960"/>
          </a:xfrm>
          <a:custGeom>
            <a:avLst/>
            <a:gdLst/>
            <a:ahLst/>
            <a:cxnLst/>
            <a:rect l="l" t="t" r="r" b="b"/>
            <a:pathLst>
              <a:path w="10687050" h="1076960">
                <a:moveTo>
                  <a:pt x="0" y="0"/>
                </a:moveTo>
                <a:lnTo>
                  <a:pt x="10687050" y="0"/>
                </a:lnTo>
                <a:lnTo>
                  <a:pt x="1068705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9533890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-63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lang="fr-FR" sz="1100" spc="-5" dirty="0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5920" y="152400"/>
            <a:ext cx="7031109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pc="-5" dirty="0"/>
              <a:t>Un premier b</a:t>
            </a:r>
            <a:r>
              <a:rPr spc="-5" dirty="0" err="1"/>
              <a:t>ilan</a:t>
            </a:r>
            <a:r>
              <a:rPr spc="-5" dirty="0"/>
              <a:t> de </a:t>
            </a:r>
            <a:r>
              <a:rPr spc="-5" dirty="0" err="1"/>
              <a:t>l'exercice</a:t>
            </a:r>
            <a:r>
              <a:rPr spc="-85" dirty="0"/>
              <a:t> </a:t>
            </a:r>
            <a:r>
              <a:rPr lang="fr-FR" spc="-5" dirty="0"/>
              <a:t>2022</a:t>
            </a:r>
            <a:endParaRPr spc="-5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90F33-1DB8-4E44-87B1-E0A277D37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223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182" y="1035050"/>
            <a:ext cx="9289203" cy="71865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3600" b="1" spc="-5" dirty="0">
                <a:solidFill>
                  <a:srgbClr val="0070C0"/>
                </a:solidFill>
                <a:latin typeface="Arial"/>
                <a:cs typeface="Arial"/>
              </a:rPr>
              <a:t>Dépenses d’Investissement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2400" b="1" spc="-5" dirty="0">
                <a:solidFill>
                  <a:srgbClr val="002060"/>
                </a:solidFill>
                <a:latin typeface="Arial"/>
                <a:cs typeface="Arial"/>
              </a:rPr>
              <a:t>Les restes à réaliser 2022 pour un total de 628 K€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24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1100" b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fr-FR" sz="2800" b="1" spc="-5" dirty="0">
                <a:solidFill>
                  <a:srgbClr val="002060"/>
                </a:solidFill>
                <a:highlight>
                  <a:srgbClr val="00FFFF"/>
                </a:highlight>
                <a:latin typeface="Arial"/>
                <a:cs typeface="Arial"/>
              </a:rPr>
              <a:t>Principales opérations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fr-FR" sz="2000" b="1" spc="-5" dirty="0">
              <a:solidFill>
                <a:srgbClr val="002060"/>
              </a:solidFill>
              <a:highlight>
                <a:srgbClr val="00FFFF"/>
              </a:highlight>
              <a:latin typeface="Arial"/>
              <a:cs typeface="Arial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➔"/>
            </a:pPr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Aménagement terrain Av </a:t>
            </a:r>
            <a:r>
              <a:rPr lang="fr-FR" sz="2200" b="1" spc="-5" dirty="0" err="1">
                <a:solidFill>
                  <a:srgbClr val="002060"/>
                </a:solidFill>
                <a:latin typeface="Arial"/>
                <a:cs typeface="Arial"/>
              </a:rPr>
              <a:t>Bapterosses</a:t>
            </a:r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 : 108 000 €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➔"/>
            </a:pPr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Pose terrain multisport: 38 000 €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➔"/>
            </a:pPr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Installation mobil-homes: 204 000 €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➔"/>
            </a:pPr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Mobilier urbain : 60 000 € </a:t>
            </a:r>
          </a:p>
          <a:p>
            <a:pPr algn="just"/>
            <a:endParaRPr lang="fr-FR" sz="22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342900" indent="-342900" algn="just">
              <a:buFont typeface="Arial" panose="020B0604020202020204" pitchFamily="34" charset="0"/>
              <a:buChar char="➔"/>
            </a:pPr>
            <a:endParaRPr lang="fr-FR" sz="22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342900" indent="-342900" algn="just">
              <a:buFont typeface="Arial" panose="020B0604020202020204" pitchFamily="34" charset="0"/>
              <a:buChar char="➔"/>
            </a:pPr>
            <a:endParaRPr lang="fr-FR" sz="22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342900" indent="-342900" algn="just">
              <a:buFont typeface="Arial" panose="020B0604020202020204" pitchFamily="34" charset="0"/>
              <a:buChar char="➔"/>
            </a:pPr>
            <a:endParaRPr lang="fr-FR" sz="22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342900" lvl="0" indent="-342900" algn="just">
              <a:buFont typeface="Arial" panose="020B0604020202020204" pitchFamily="34" charset="0"/>
              <a:buChar char="➔"/>
            </a:pPr>
            <a:endParaRPr lang="fr-FR" sz="2200" b="1" spc="-5" dirty="0">
              <a:solidFill>
                <a:srgbClr val="002060"/>
              </a:solidFill>
              <a:latin typeface="Arial"/>
              <a:cs typeface="Arial"/>
            </a:endParaRPr>
          </a:p>
          <a:p>
            <a:pPr algn="just"/>
            <a:r>
              <a:rPr lang="fr-FR" sz="2200" b="1" spc="-5" dirty="0">
                <a:solidFill>
                  <a:srgbClr val="002060"/>
                </a:solidFill>
                <a:latin typeface="Arial"/>
                <a:cs typeface="Arial"/>
              </a:rPr>
              <a:t> </a:t>
            </a:r>
          </a:p>
          <a:p>
            <a:pPr algn="just"/>
            <a:r>
              <a:rPr lang="fr-FR" sz="1800" kern="150" dirty="0">
                <a:effectLst/>
                <a:latin typeface="Arial" panose="020B0604020202020204" pitchFamily="34" charset="0"/>
                <a:ea typeface="Andale Sans UI"/>
                <a:cs typeface="Tahoma" panose="020B0604030504040204" pitchFamily="34" charset="0"/>
              </a:rPr>
              <a:t> </a:t>
            </a:r>
            <a:endParaRPr lang="fr-FR" sz="1800" kern="150" dirty="0">
              <a:effectLst/>
              <a:latin typeface="Times New Roman" panose="02020603050405020304" pitchFamily="18" charset="0"/>
              <a:ea typeface="Andale Sans UI"/>
              <a:cs typeface="Tahoma" panose="020B060403050404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fr-FR" sz="2400" kern="150" dirty="0">
              <a:effectLst/>
              <a:latin typeface="StarSymbol"/>
              <a:ea typeface="OpenSymbol"/>
              <a:cs typeface="OpenSymbo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2400" b="1" spc="-5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540"/>
            <a:ext cx="10687050" cy="1076960"/>
          </a:xfrm>
          <a:custGeom>
            <a:avLst/>
            <a:gdLst/>
            <a:ahLst/>
            <a:cxnLst/>
            <a:rect l="l" t="t" r="r" b="b"/>
            <a:pathLst>
              <a:path w="10687050" h="1076960">
                <a:moveTo>
                  <a:pt x="0" y="0"/>
                </a:moveTo>
                <a:lnTo>
                  <a:pt x="10687050" y="0"/>
                </a:lnTo>
                <a:lnTo>
                  <a:pt x="1068705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9533890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-63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lang="fr-FR" sz="1100" spc="-5" dirty="0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5920" y="152400"/>
            <a:ext cx="7031109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pc="-5" dirty="0"/>
              <a:t>Un premier b</a:t>
            </a:r>
            <a:r>
              <a:rPr spc="-5" dirty="0" err="1"/>
              <a:t>ilan</a:t>
            </a:r>
            <a:r>
              <a:rPr spc="-5" dirty="0"/>
              <a:t> de </a:t>
            </a:r>
            <a:r>
              <a:rPr spc="-5" dirty="0" err="1"/>
              <a:t>l'exercice</a:t>
            </a:r>
            <a:r>
              <a:rPr spc="-85" dirty="0"/>
              <a:t> </a:t>
            </a:r>
            <a:r>
              <a:rPr lang="fr-FR" spc="-5" dirty="0"/>
              <a:t>2022</a:t>
            </a:r>
            <a:endParaRPr spc="-5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90F33-1DB8-4E44-87B1-E0A277D37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954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3540" y="1327822"/>
            <a:ext cx="99415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600" b="1" spc="-5" dirty="0" err="1">
                <a:solidFill>
                  <a:srgbClr val="002060"/>
                </a:solidFill>
                <a:latin typeface="Arial"/>
                <a:cs typeface="Arial"/>
              </a:rPr>
              <a:t>Résultat</a:t>
            </a:r>
            <a:r>
              <a:rPr sz="3600" b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fr-FR" sz="3600" b="1" spc="-5" dirty="0">
                <a:solidFill>
                  <a:srgbClr val="002060"/>
                </a:solidFill>
                <a:latin typeface="Arial"/>
                <a:cs typeface="Arial"/>
              </a:rPr>
              <a:t>GLOBAL</a:t>
            </a:r>
            <a:r>
              <a:rPr sz="3600" b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fr-FR" sz="3600" b="1" spc="-10" dirty="0">
                <a:solidFill>
                  <a:srgbClr val="002060"/>
                </a:solidFill>
                <a:latin typeface="Arial"/>
                <a:cs typeface="Arial"/>
              </a:rPr>
              <a:t>2022 estimé </a:t>
            </a:r>
            <a:r>
              <a:rPr sz="3600" b="1" dirty="0">
                <a:solidFill>
                  <a:srgbClr val="002060"/>
                </a:solidFill>
                <a:latin typeface="Arial"/>
                <a:cs typeface="Arial"/>
              </a:rPr>
              <a:t>: + </a:t>
            </a:r>
            <a:r>
              <a:rPr lang="fr-FR" sz="3600" b="1" dirty="0">
                <a:solidFill>
                  <a:srgbClr val="002060"/>
                </a:solidFill>
                <a:latin typeface="Arial"/>
                <a:cs typeface="Arial"/>
              </a:rPr>
              <a:t>2 662 576</a:t>
            </a:r>
            <a:r>
              <a:rPr sz="3600" b="1" dirty="0">
                <a:solidFill>
                  <a:srgbClr val="002060"/>
                </a:solidFill>
                <a:latin typeface="Arial"/>
                <a:cs typeface="Arial"/>
              </a:rPr>
              <a:t>€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8300" y="2123467"/>
            <a:ext cx="67634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Épargne </a:t>
            </a:r>
            <a:r>
              <a:rPr sz="2200" spc="-5" dirty="0">
                <a:latin typeface="Arial"/>
                <a:cs typeface="Arial"/>
              </a:rPr>
              <a:t>brute (recettes réelles </a:t>
            </a:r>
            <a:r>
              <a:rPr sz="2200" dirty="0">
                <a:latin typeface="Arial"/>
                <a:cs typeface="Arial"/>
              </a:rPr>
              <a:t>– </a:t>
            </a:r>
            <a:r>
              <a:rPr sz="2200" spc="-5" dirty="0">
                <a:latin typeface="Arial"/>
                <a:cs typeface="Arial"/>
              </a:rPr>
              <a:t>dépenses réelles)  </a:t>
            </a:r>
            <a:r>
              <a:rPr sz="2400" spc="-5" dirty="0">
                <a:latin typeface="Arial"/>
                <a:cs typeface="Arial"/>
              </a:rPr>
              <a:t>Épargne nette (épargne brute </a:t>
            </a:r>
            <a:r>
              <a:rPr sz="2400" dirty="0">
                <a:latin typeface="Arial"/>
                <a:cs typeface="Arial"/>
              </a:rPr>
              <a:t>- </a:t>
            </a:r>
            <a:r>
              <a:rPr sz="2400" spc="-5" dirty="0">
                <a:latin typeface="Arial"/>
                <a:cs typeface="Arial"/>
              </a:rPr>
              <a:t>capital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-5" dirty="0">
                <a:latin typeface="Arial"/>
                <a:cs typeface="Arial"/>
              </a:rPr>
              <a:t>la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dette)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05138" y="2183839"/>
            <a:ext cx="2799962" cy="701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latin typeface="Arial"/>
                <a:cs typeface="Arial"/>
              </a:rPr>
              <a:t>+ </a:t>
            </a:r>
            <a:r>
              <a:rPr lang="fr-FR" sz="2200" b="1" dirty="0">
                <a:latin typeface="Arial"/>
                <a:cs typeface="Arial"/>
              </a:rPr>
              <a:t>1 186 453</a:t>
            </a:r>
            <a:r>
              <a:rPr sz="2200" b="1" dirty="0">
                <a:latin typeface="Arial"/>
                <a:cs typeface="Arial"/>
              </a:rPr>
              <a:t>€</a:t>
            </a:r>
            <a:r>
              <a:rPr lang="fr-FR" sz="2200" b="1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2200" dirty="0">
                <a:latin typeface="Arial"/>
                <a:cs typeface="Arial"/>
              </a:rPr>
              <a:t>+ </a:t>
            </a:r>
            <a:r>
              <a:rPr lang="fr-FR" sz="2200" spc="-5" dirty="0">
                <a:latin typeface="Arial"/>
                <a:cs typeface="Arial"/>
              </a:rPr>
              <a:t>1 078 120</a:t>
            </a:r>
            <a:r>
              <a:rPr sz="2200" dirty="0">
                <a:latin typeface="Arial"/>
                <a:cs typeface="Arial"/>
              </a:rPr>
              <a:t>€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9678" y="2886523"/>
            <a:ext cx="10407693" cy="5032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-457200">
              <a:lnSpc>
                <a:spcPct val="2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fr-FR" sz="2200" b="1" spc="-5" dirty="0">
                <a:latin typeface="Arial"/>
                <a:cs typeface="Arial"/>
              </a:rPr>
              <a:t>R</a:t>
            </a:r>
            <a:r>
              <a:rPr sz="2200" b="1" spc="-5" dirty="0" err="1">
                <a:latin typeface="Arial"/>
                <a:cs typeface="Arial"/>
              </a:rPr>
              <a:t>atios</a:t>
            </a:r>
            <a:r>
              <a:rPr sz="2200" b="1" spc="-5" dirty="0">
                <a:latin typeface="Arial"/>
                <a:cs typeface="Arial"/>
              </a:rPr>
              <a:t> </a:t>
            </a:r>
            <a:r>
              <a:rPr lang="fr-FR" sz="2200" b="1" spc="-5" dirty="0">
                <a:latin typeface="Arial"/>
                <a:cs typeface="Arial"/>
              </a:rPr>
              <a:t>d'épargnes</a:t>
            </a:r>
            <a:r>
              <a:rPr sz="2200" b="1" spc="-5" dirty="0">
                <a:latin typeface="Arial"/>
                <a:cs typeface="Arial"/>
              </a:rPr>
              <a:t> </a:t>
            </a:r>
            <a:r>
              <a:rPr lang="fr-FR" sz="2200" b="1" spc="-5" dirty="0">
                <a:latin typeface="Arial"/>
                <a:cs typeface="Arial"/>
              </a:rPr>
              <a:t>       en diminution par rapport à 2021</a:t>
            </a:r>
            <a:endParaRPr lang="fr-FR" b="1" spc="-10" dirty="0">
              <a:latin typeface="Arial"/>
              <a:cs typeface="Arial"/>
            </a:endParaRPr>
          </a:p>
          <a:p>
            <a:pPr marR="5080" indent="-457200">
              <a:lnSpc>
                <a:spcPct val="2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fr-FR" sz="2200" b="1" spc="-10" dirty="0">
                <a:latin typeface="Arial"/>
                <a:cs typeface="Arial"/>
              </a:rPr>
              <a:t>Un encours de la dette      au 1</a:t>
            </a:r>
            <a:r>
              <a:rPr lang="fr-FR" sz="2200" b="1" spc="-10" baseline="30000" dirty="0">
                <a:latin typeface="Arial"/>
                <a:cs typeface="Arial"/>
              </a:rPr>
              <a:t>er</a:t>
            </a:r>
            <a:r>
              <a:rPr lang="fr-FR" sz="2200" b="1" spc="-10" dirty="0">
                <a:latin typeface="Arial"/>
                <a:cs typeface="Arial"/>
              </a:rPr>
              <a:t> janvier de  906 K € </a:t>
            </a:r>
            <a:r>
              <a:rPr lang="fr-FR" sz="2200" spc="-10" dirty="0">
                <a:latin typeface="Arial"/>
                <a:cs typeface="Arial"/>
              </a:rPr>
              <a:t>(1 074 K € en 2021)</a:t>
            </a:r>
          </a:p>
          <a:p>
            <a:pPr marR="5080" indent="-457200">
              <a:lnSpc>
                <a:spcPct val="2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fr-FR" sz="2200" b="1" spc="-10" dirty="0">
                <a:latin typeface="Arial"/>
                <a:cs typeface="Arial"/>
              </a:rPr>
              <a:t>Des dépenses d’équipement        : 809 K€  </a:t>
            </a:r>
            <a:r>
              <a:rPr lang="fr-FR" sz="2200" spc="-10" dirty="0">
                <a:latin typeface="Arial"/>
                <a:cs typeface="Arial"/>
              </a:rPr>
              <a:t>(669 K€ en 2021)</a:t>
            </a:r>
            <a:endParaRPr lang="fr-FR" sz="2200" dirty="0">
              <a:latin typeface="Arial"/>
              <a:cs typeface="Arial"/>
            </a:endParaRPr>
          </a:p>
          <a:p>
            <a:pPr marR="5080" indent="-457200">
              <a:lnSpc>
                <a:spcPct val="2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fr-FR" sz="2200" b="1" spc="-10" dirty="0">
                <a:latin typeface="Arial"/>
                <a:cs typeface="Arial"/>
              </a:rPr>
              <a:t>Excédent </a:t>
            </a:r>
            <a:r>
              <a:rPr lang="fr-FR" sz="2200" b="1" dirty="0">
                <a:latin typeface="Arial"/>
                <a:cs typeface="Arial"/>
              </a:rPr>
              <a:t>de </a:t>
            </a:r>
            <a:r>
              <a:rPr lang="fr-FR" sz="2200" b="1" spc="-5" dirty="0">
                <a:latin typeface="Arial"/>
                <a:cs typeface="Arial"/>
              </a:rPr>
              <a:t>fonctionnement reporté sur 2023 (à l’heure du rapport) </a:t>
            </a:r>
            <a:r>
              <a:rPr lang="fr-FR" sz="2200" b="1" dirty="0">
                <a:latin typeface="Arial"/>
                <a:cs typeface="Arial"/>
              </a:rPr>
              <a:t>: </a:t>
            </a:r>
          </a:p>
          <a:p>
            <a:pPr marR="5080" algn="ctr">
              <a:lnSpc>
                <a:spcPct val="200000"/>
              </a:lnSpc>
              <a:spcBef>
                <a:spcPts val="100"/>
              </a:spcBef>
            </a:pPr>
            <a:r>
              <a:rPr lang="fr-FR" sz="2200" b="1" dirty="0">
                <a:latin typeface="Arial"/>
                <a:cs typeface="Arial"/>
              </a:rPr>
              <a:t>	</a:t>
            </a:r>
            <a:r>
              <a:rPr lang="fr-FR" sz="4000" b="1" dirty="0">
                <a:latin typeface="Arial"/>
                <a:cs typeface="Arial"/>
              </a:rPr>
              <a:t>+ 2 082 294 € </a:t>
            </a:r>
            <a:endParaRPr lang="fr-FR" sz="3200" b="1" dirty="0">
              <a:latin typeface="Arial"/>
              <a:cs typeface="Arial"/>
            </a:endParaRPr>
          </a:p>
          <a:p>
            <a:pPr marR="5080">
              <a:lnSpc>
                <a:spcPct val="200000"/>
              </a:lnSpc>
              <a:spcBef>
                <a:spcPts val="100"/>
              </a:spcBef>
            </a:pPr>
            <a:r>
              <a:rPr lang="fr-FR" sz="2200" b="1" dirty="0">
                <a:latin typeface="Arial"/>
                <a:cs typeface="Arial"/>
              </a:rPr>
              <a:t>après comblement du déficit de 693 589€ en section d’investissement</a:t>
            </a:r>
          </a:p>
          <a:p>
            <a:pPr marL="12700">
              <a:lnSpc>
                <a:spcPct val="100000"/>
              </a:lnSpc>
            </a:pPr>
            <a:endParaRPr sz="22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540"/>
            <a:ext cx="10687050" cy="1076960"/>
          </a:xfrm>
          <a:custGeom>
            <a:avLst/>
            <a:gdLst/>
            <a:ahLst/>
            <a:cxnLst/>
            <a:rect l="l" t="t" r="r" b="b"/>
            <a:pathLst>
              <a:path w="10687050" h="1076960">
                <a:moveTo>
                  <a:pt x="0" y="0"/>
                </a:moveTo>
                <a:lnTo>
                  <a:pt x="10687050" y="0"/>
                </a:lnTo>
                <a:lnTo>
                  <a:pt x="1068705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533890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-63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5920" y="152400"/>
            <a:ext cx="470979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Bilan de </a:t>
            </a:r>
            <a:r>
              <a:rPr spc="-5" dirty="0" err="1"/>
              <a:t>l'exercice</a:t>
            </a:r>
            <a:r>
              <a:rPr spc="-85" dirty="0"/>
              <a:t> </a:t>
            </a:r>
            <a:r>
              <a:rPr lang="fr-FR" spc="-5" dirty="0"/>
              <a:t>2022</a:t>
            </a:r>
            <a:endParaRPr spc="-5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C4E276-BE94-481C-A95D-4E30B90C6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99BBF1C-518C-4A57-97DB-8BFC38D8BF48}"/>
              </a:ext>
            </a:extLst>
          </p:cNvPr>
          <p:cNvCxnSpPr>
            <a:cxnSpLocks/>
          </p:cNvCxnSpPr>
          <p:nvPr/>
        </p:nvCxnSpPr>
        <p:spPr>
          <a:xfrm>
            <a:off x="2984500" y="3129758"/>
            <a:ext cx="457200" cy="40450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724420D-EB43-4999-A1B7-8115C614CCF6}"/>
              </a:ext>
            </a:extLst>
          </p:cNvPr>
          <p:cNvCxnSpPr>
            <a:cxnSpLocks/>
          </p:cNvCxnSpPr>
          <p:nvPr/>
        </p:nvCxnSpPr>
        <p:spPr>
          <a:xfrm>
            <a:off x="3581911" y="3885670"/>
            <a:ext cx="383625" cy="30426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8078183-9EBF-4C13-BA58-5684E0E971DF}"/>
              </a:ext>
            </a:extLst>
          </p:cNvPr>
          <p:cNvCxnSpPr>
            <a:cxnSpLocks/>
          </p:cNvCxnSpPr>
          <p:nvPr/>
        </p:nvCxnSpPr>
        <p:spPr>
          <a:xfrm flipV="1">
            <a:off x="4508500" y="4491209"/>
            <a:ext cx="381000" cy="38153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893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40"/>
            <a:ext cx="10687050" cy="1076960"/>
          </a:xfrm>
          <a:custGeom>
            <a:avLst/>
            <a:gdLst/>
            <a:ahLst/>
            <a:cxnLst/>
            <a:rect l="l" t="t" r="r" b="b"/>
            <a:pathLst>
              <a:path w="10687050" h="1076960">
                <a:moveTo>
                  <a:pt x="0" y="0"/>
                </a:moveTo>
                <a:lnTo>
                  <a:pt x="10687050" y="0"/>
                </a:lnTo>
                <a:lnTo>
                  <a:pt x="1068705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33890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-63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5920" y="152400"/>
            <a:ext cx="718058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5310" marR="5080" indent="-562610">
              <a:lnSpc>
                <a:spcPct val="100000"/>
              </a:lnSpc>
              <a:spcBef>
                <a:spcPts val="100"/>
              </a:spcBef>
            </a:pPr>
            <a:r>
              <a:rPr lang="fr-FR" sz="2500" spc="-5" dirty="0"/>
              <a:t>La construction budgétaire 2023</a:t>
            </a:r>
            <a:br>
              <a:rPr lang="fr-FR" sz="2500" spc="-5" dirty="0"/>
            </a:br>
            <a:r>
              <a:rPr lang="fr-FR" sz="2500" spc="-5" dirty="0"/>
              <a:t>et le Projet </a:t>
            </a:r>
            <a:r>
              <a:rPr lang="fr-FR" sz="2500" dirty="0"/>
              <a:t>de </a:t>
            </a:r>
            <a:r>
              <a:rPr lang="fr-FR" sz="2500" spc="-5" dirty="0"/>
              <a:t>Loi de Finances 2023</a:t>
            </a:r>
            <a:endParaRPr sz="25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29D8F1-656C-4496-B8F8-D0BBD8565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CD86C4D4-FCF5-4A2E-8849-B55D74FBD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100" y="3473450"/>
            <a:ext cx="4705350" cy="2352675"/>
          </a:xfrm>
          <a:prstGeom prst="rect">
            <a:avLst/>
          </a:prstGeom>
        </p:spPr>
      </p:pic>
      <p:pic>
        <p:nvPicPr>
          <p:cNvPr id="10242" name="Picture 2" descr="Photo libre de droit de Illustration De La Planification Budgétaire Pour  Les Années 2022 Et 2023 banque d'images et plus d'images libres de droit de  Budget - iStock">
            <a:extLst>
              <a:ext uri="{FF2B5EF4-FFF2-40B4-BE49-F238E27FC236}">
                <a16:creationId xmlns:a16="http://schemas.microsoft.com/office/drawing/2014/main" id="{A292522E-8576-8401-1DDD-B59DA7529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1492250"/>
            <a:ext cx="4848225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7669" y="1416050"/>
            <a:ext cx="9871711" cy="38933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>
              <a:lnSpc>
                <a:spcPct val="100000"/>
              </a:lnSpc>
              <a:spcBef>
                <a:spcPts val="100"/>
              </a:spcBef>
              <a:tabLst>
                <a:tab pos="228600" algn="l"/>
              </a:tabLst>
            </a:pPr>
            <a:r>
              <a:rPr lang="fr-FR" sz="2800" b="1" spc="-25" dirty="0">
                <a:solidFill>
                  <a:srgbClr val="4E80BB"/>
                </a:solidFill>
                <a:latin typeface="Arial"/>
                <a:cs typeface="Arial"/>
              </a:rPr>
              <a:t>Le PLF 2023</a:t>
            </a:r>
            <a:r>
              <a:rPr lang="fr-FR" sz="2000" b="1" spc="-25" dirty="0">
                <a:solidFill>
                  <a:srgbClr val="4E80BB"/>
                </a:solidFill>
                <a:latin typeface="Arial"/>
                <a:cs typeface="Arial"/>
              </a:rPr>
              <a:t>: </a:t>
            </a:r>
            <a:r>
              <a:rPr lang="fr-FR" sz="2000" spc="-25" dirty="0">
                <a:latin typeface="Arial"/>
                <a:cs typeface="Arial"/>
              </a:rPr>
              <a:t>pas de modification significative pour les collectivités en matière de finances et de fiscalités locales</a:t>
            </a:r>
          </a:p>
          <a:p>
            <a:pPr marL="12700" marR="9525">
              <a:lnSpc>
                <a:spcPct val="100000"/>
              </a:lnSpc>
              <a:spcBef>
                <a:spcPts val="100"/>
              </a:spcBef>
              <a:tabLst>
                <a:tab pos="228600" algn="l"/>
              </a:tabLst>
            </a:pPr>
            <a:endParaRPr lang="fr-FR" sz="2000" b="1" spc="-25" dirty="0">
              <a:solidFill>
                <a:srgbClr val="4E80BB"/>
              </a:solidFill>
              <a:latin typeface="Arial"/>
              <a:cs typeface="Arial"/>
            </a:endParaRPr>
          </a:p>
          <a:p>
            <a:pPr marL="228600" marR="9525" indent="-2159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28600" algn="l"/>
              </a:tabLst>
            </a:pPr>
            <a:r>
              <a:rPr lang="fr-FR" sz="2000" b="1" spc="-25" dirty="0">
                <a:latin typeface="Arial"/>
                <a:cs typeface="Arial"/>
              </a:rPr>
              <a:t>Stabilisation de la Dotation Globale de Fonctionnement (DGF) et Dotation de Solidarité Rurale (DSR) </a:t>
            </a:r>
          </a:p>
          <a:p>
            <a:pPr marL="12700" marR="9525" algn="just">
              <a:lnSpc>
                <a:spcPct val="100000"/>
              </a:lnSpc>
              <a:spcBef>
                <a:spcPts val="100"/>
              </a:spcBef>
              <a:tabLst>
                <a:tab pos="228600" algn="l"/>
              </a:tabLst>
            </a:pPr>
            <a:endParaRPr lang="fr-FR" sz="2000" b="1" spc="-25" dirty="0">
              <a:latin typeface="Arial"/>
              <a:cs typeface="Arial"/>
            </a:endParaRPr>
          </a:p>
          <a:p>
            <a:pPr marL="228600" marR="9525" indent="-2159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28600" algn="l"/>
              </a:tabLst>
            </a:pPr>
            <a:r>
              <a:rPr lang="fr-FR" sz="2000" b="1" spc="-25" dirty="0">
                <a:latin typeface="Arial"/>
                <a:cs typeface="Arial"/>
              </a:rPr>
              <a:t>Coefficient de revalorisation forfaitaire des bases de fiscalité augmenté de 7,1%</a:t>
            </a:r>
          </a:p>
          <a:p>
            <a:pPr marL="469900" marR="9525" lvl="1" algn="just">
              <a:spcBef>
                <a:spcPts val="100"/>
              </a:spcBef>
              <a:tabLst>
                <a:tab pos="228600" algn="l"/>
              </a:tabLst>
            </a:pPr>
            <a:endParaRPr sz="2000" dirty="0">
              <a:latin typeface="Times New Roman"/>
              <a:cs typeface="Times New Roman"/>
            </a:endParaRPr>
          </a:p>
          <a:p>
            <a:pPr marL="228600" indent="-215900">
              <a:lnSpc>
                <a:spcPct val="100000"/>
              </a:lnSpc>
              <a:buFont typeface="Arial"/>
              <a:buChar char="•"/>
              <a:tabLst>
                <a:tab pos="228600" algn="l"/>
              </a:tabLst>
            </a:pPr>
            <a:r>
              <a:rPr lang="fr-FR" sz="2000" b="1" spc="-5" dirty="0">
                <a:latin typeface="Arial"/>
                <a:cs typeface="Arial"/>
              </a:rPr>
              <a:t>Reconduction des aides à l’investissement en 2023 (création d’un fonds vert pour l’année 2023)</a:t>
            </a:r>
          </a:p>
          <a:p>
            <a:pPr marL="12700">
              <a:lnSpc>
                <a:spcPct val="100000"/>
              </a:lnSpc>
              <a:tabLst>
                <a:tab pos="228600" algn="l"/>
              </a:tabLst>
            </a:pPr>
            <a:r>
              <a:rPr lang="fr-FR" sz="2000" b="1" spc="-5" dirty="0">
                <a:latin typeface="Arial"/>
                <a:cs typeface="Arial"/>
              </a:rPr>
              <a:t>	</a:t>
            </a:r>
            <a:endParaRPr sz="20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228600" algn="l"/>
              </a:tabLst>
            </a:pPr>
            <a:endParaRPr lang="fr-FR" sz="2000" b="1" spc="-5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540"/>
            <a:ext cx="10687050" cy="1076960"/>
          </a:xfrm>
          <a:custGeom>
            <a:avLst/>
            <a:gdLst/>
            <a:ahLst/>
            <a:cxnLst/>
            <a:rect l="l" t="t" r="r" b="b"/>
            <a:pathLst>
              <a:path w="10687050" h="1076960">
                <a:moveTo>
                  <a:pt x="0" y="0"/>
                </a:moveTo>
                <a:lnTo>
                  <a:pt x="10687050" y="0"/>
                </a:lnTo>
                <a:lnTo>
                  <a:pt x="1068705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533890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-63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5100" y="45784"/>
            <a:ext cx="9527540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Perspectives pour</a:t>
            </a:r>
            <a:r>
              <a:rPr spc="-60" dirty="0"/>
              <a:t> </a:t>
            </a:r>
            <a:r>
              <a:rPr lang="fr-FR" spc="-5" dirty="0"/>
              <a:t>2023</a:t>
            </a:r>
            <a:br>
              <a:rPr lang="fr-FR" spc="-5" dirty="0"/>
            </a:br>
            <a:r>
              <a:rPr lang="fr-FR" spc="-5" dirty="0"/>
              <a:t>Projet de Loi de Finances </a:t>
            </a:r>
            <a:endParaRPr spc="-5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11D08C-F928-47AE-95B3-4CCD707F4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755" y="1428534"/>
            <a:ext cx="1053627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lang="fr-FR" sz="4000" b="1" dirty="0">
                <a:solidFill>
                  <a:srgbClr val="0070C0"/>
                </a:solidFill>
                <a:latin typeface="Arial"/>
                <a:cs typeface="Arial"/>
              </a:rPr>
              <a:t>DOB Section de Fonctionnement</a:t>
            </a:r>
          </a:p>
        </p:txBody>
      </p:sp>
      <p:sp>
        <p:nvSpPr>
          <p:cNvPr id="3" name="object 3"/>
          <p:cNvSpPr/>
          <p:nvPr/>
        </p:nvSpPr>
        <p:spPr>
          <a:xfrm>
            <a:off x="-1270" y="2540"/>
            <a:ext cx="10688320" cy="1076960"/>
          </a:xfrm>
          <a:custGeom>
            <a:avLst/>
            <a:gdLst/>
            <a:ahLst/>
            <a:cxnLst/>
            <a:rect l="l" t="t" r="r" b="b"/>
            <a:pathLst>
              <a:path w="10688320" h="1076960">
                <a:moveTo>
                  <a:pt x="0" y="0"/>
                </a:moveTo>
                <a:lnTo>
                  <a:pt x="10688320" y="0"/>
                </a:lnTo>
                <a:lnTo>
                  <a:pt x="1068832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532619" y="173990"/>
            <a:ext cx="78486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'o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ri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5921" y="258467"/>
            <a:ext cx="565785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3300" b="1" spc="-5" dirty="0">
                <a:solidFill>
                  <a:srgbClr val="FFFFFF"/>
                </a:solidFill>
                <a:latin typeface="Arial"/>
                <a:cs typeface="Arial"/>
              </a:rPr>
              <a:t>Elaboration du budget</a:t>
            </a:r>
            <a:r>
              <a:rPr sz="3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fr-FR" sz="33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3300" dirty="0">
              <a:latin typeface="Arial"/>
              <a:cs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55B9B09-5F98-4DF9-B5F9-9BB30030A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37D701-06CC-4F9A-A032-DD43B43EB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07" y="2225743"/>
            <a:ext cx="8470912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270" y="2540"/>
            <a:ext cx="10688320" cy="1076960"/>
          </a:xfrm>
          <a:custGeom>
            <a:avLst/>
            <a:gdLst/>
            <a:ahLst/>
            <a:cxnLst/>
            <a:rect l="l" t="t" r="r" b="b"/>
            <a:pathLst>
              <a:path w="10688320" h="1076960">
                <a:moveTo>
                  <a:pt x="0" y="0"/>
                </a:moveTo>
                <a:lnTo>
                  <a:pt x="10688320" y="0"/>
                </a:lnTo>
                <a:lnTo>
                  <a:pt x="1068832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32619" y="173990"/>
            <a:ext cx="78486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'o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ri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3100" y="1569720"/>
            <a:ext cx="9332595" cy="53681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7930">
              <a:lnSpc>
                <a:spcPct val="100000"/>
              </a:lnSpc>
              <a:spcBef>
                <a:spcPts val="100"/>
              </a:spcBef>
              <a:tabLst>
                <a:tab pos="4177029" algn="l"/>
              </a:tabLst>
            </a:pPr>
            <a:r>
              <a:rPr sz="4000" b="1" spc="-5" dirty="0">
                <a:solidFill>
                  <a:srgbClr val="0070C0"/>
                </a:solidFill>
                <a:latin typeface="Arial"/>
                <a:cs typeface="Arial"/>
              </a:rPr>
              <a:t>DOB</a:t>
            </a:r>
            <a:r>
              <a:rPr sz="4000" b="1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fr-FR" sz="4000" b="1" spc="-5" dirty="0">
                <a:solidFill>
                  <a:srgbClr val="0070C0"/>
                </a:solidFill>
                <a:latin typeface="Arial"/>
                <a:cs typeface="Arial"/>
              </a:rPr>
              <a:t>2023 </a:t>
            </a:r>
            <a:r>
              <a:rPr lang="fr-FR" sz="4000" b="1" spc="-10" dirty="0">
                <a:solidFill>
                  <a:srgbClr val="0070C0"/>
                </a:solidFill>
                <a:latin typeface="Arial"/>
                <a:cs typeface="Arial"/>
              </a:rPr>
              <a:t>– Les objectifs</a:t>
            </a:r>
            <a:endParaRPr sz="4000" dirty="0">
              <a:solidFill>
                <a:srgbClr val="0070C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527050" marR="5080" indent="-514350" algn="just">
              <a:lnSpc>
                <a:spcPct val="100000"/>
              </a:lnSpc>
              <a:buAutoNum type="alphaUcParenR"/>
            </a:pPr>
            <a:endParaRPr lang="fr-FR" sz="800" b="1" spc="-5" dirty="0">
              <a:solidFill>
                <a:srgbClr val="1E477B"/>
              </a:solidFill>
              <a:latin typeface="Arial"/>
              <a:cs typeface="Arial"/>
            </a:endParaRPr>
          </a:p>
          <a:p>
            <a:pPr marL="527050" marR="5080" indent="-514350" algn="just">
              <a:lnSpc>
                <a:spcPct val="100000"/>
              </a:lnSpc>
              <a:buAutoNum type="alphaUcParenR"/>
            </a:pPr>
            <a:r>
              <a:rPr lang="fr-FR" sz="3600" b="1" spc="-5" dirty="0">
                <a:solidFill>
                  <a:srgbClr val="002060"/>
                </a:solidFill>
                <a:latin typeface="Arial"/>
                <a:cs typeface="Arial"/>
              </a:rPr>
              <a:t>Maintenir la capacité d’autofinancement</a:t>
            </a:r>
          </a:p>
          <a:p>
            <a:pPr marL="527050" marR="5080" indent="-514350" algn="just">
              <a:lnSpc>
                <a:spcPct val="100000"/>
              </a:lnSpc>
              <a:buAutoNum type="alphaUcParenR"/>
            </a:pPr>
            <a:endParaRPr lang="fr-FR" sz="3600" b="1" spc="-1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527050" marR="5080" indent="-514350" algn="just">
              <a:lnSpc>
                <a:spcPct val="100000"/>
              </a:lnSpc>
              <a:buAutoNum type="alphaUcParenR"/>
            </a:pPr>
            <a:r>
              <a:rPr lang="fr-FR" sz="3600" b="1" spc="-10" dirty="0">
                <a:solidFill>
                  <a:srgbClr val="002060"/>
                </a:solidFill>
                <a:latin typeface="Arial"/>
                <a:cs typeface="Arial"/>
              </a:rPr>
              <a:t>Poursuivre la maîtrise des coûts et des moyens</a:t>
            </a:r>
          </a:p>
          <a:p>
            <a:pPr marL="527050" marR="5080" indent="-514350" algn="just">
              <a:lnSpc>
                <a:spcPct val="100000"/>
              </a:lnSpc>
              <a:buAutoNum type="alphaUcParenR"/>
            </a:pPr>
            <a:endParaRPr lang="fr-FR" sz="3600" b="1" spc="-1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527050" marR="5080" indent="-514350">
              <a:buFontTx/>
              <a:buAutoNum type="alphaUcParenR"/>
            </a:pPr>
            <a:r>
              <a:rPr lang="fr-FR" sz="3600" b="1" spc="-5" dirty="0">
                <a:solidFill>
                  <a:srgbClr val="002060"/>
                </a:solidFill>
                <a:latin typeface="Arial"/>
                <a:cs typeface="Arial"/>
              </a:rPr>
              <a:t>Planifier et engager les opérations structurantes</a:t>
            </a:r>
          </a:p>
          <a:p>
            <a:pPr marL="12700" marR="5080" algn="just">
              <a:lnSpc>
                <a:spcPct val="100000"/>
              </a:lnSpc>
            </a:pPr>
            <a:endParaRPr sz="3200" dirty="0">
              <a:latin typeface="Arial"/>
              <a:cs typeface="Arial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5C93ACC2-E2C2-40E6-8F58-A9575B1C58BB}"/>
              </a:ext>
            </a:extLst>
          </p:cNvPr>
          <p:cNvSpPr txBox="1">
            <a:spLocks/>
          </p:cNvSpPr>
          <p:nvPr/>
        </p:nvSpPr>
        <p:spPr>
          <a:xfrm>
            <a:off x="193038" y="133350"/>
            <a:ext cx="675386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fr-FR" sz="3200" b="1" kern="0" spc="-5" dirty="0">
                <a:solidFill>
                  <a:schemeClr val="bg1"/>
                </a:solidFill>
              </a:rPr>
              <a:t>Les Orientations du Budget </a:t>
            </a:r>
            <a:r>
              <a:rPr lang="fr-FR" sz="3200" b="1" kern="0" spc="-10" dirty="0">
                <a:solidFill>
                  <a:schemeClr val="bg1"/>
                </a:solidFill>
              </a:rPr>
              <a:t>2023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D9B4885-56B1-4E2C-876B-C1D62F339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01295" y="1274884"/>
            <a:ext cx="10022206" cy="53450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228600" algn="l"/>
              </a:tabLst>
            </a:pPr>
            <a:r>
              <a:rPr sz="3600" b="1" spc="-10" dirty="0">
                <a:solidFill>
                  <a:srgbClr val="006EBF"/>
                </a:solidFill>
                <a:latin typeface="Arial"/>
                <a:cs typeface="Arial"/>
              </a:rPr>
              <a:t>Les dépenses </a:t>
            </a:r>
            <a:r>
              <a:rPr sz="3600" b="1" spc="-5" dirty="0">
                <a:solidFill>
                  <a:srgbClr val="006EBF"/>
                </a:solidFill>
                <a:latin typeface="Arial"/>
                <a:cs typeface="Arial"/>
              </a:rPr>
              <a:t>de </a:t>
            </a:r>
            <a:r>
              <a:rPr sz="3600" b="1" spc="-10" dirty="0" err="1">
                <a:solidFill>
                  <a:srgbClr val="006EBF"/>
                </a:solidFill>
                <a:latin typeface="Arial"/>
                <a:cs typeface="Arial"/>
              </a:rPr>
              <a:t>fonctionnement</a:t>
            </a:r>
            <a:r>
              <a:rPr sz="3600" b="1" dirty="0">
                <a:solidFill>
                  <a:srgbClr val="006EBF"/>
                </a:solidFill>
                <a:latin typeface="Arial"/>
                <a:cs typeface="Arial"/>
              </a:rPr>
              <a:t> 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28600" algn="l"/>
              </a:tabLst>
            </a:pPr>
            <a:r>
              <a:rPr sz="3200" b="1" spc="-10" dirty="0">
                <a:solidFill>
                  <a:srgbClr val="006EBF"/>
                </a:solidFill>
                <a:latin typeface="Arial"/>
                <a:cs typeface="Arial"/>
              </a:rPr>
              <a:t>Les charges </a:t>
            </a:r>
            <a:r>
              <a:rPr sz="3200" b="1" dirty="0">
                <a:solidFill>
                  <a:srgbClr val="006EBF"/>
                </a:solidFill>
                <a:latin typeface="Arial"/>
                <a:cs typeface="Arial"/>
              </a:rPr>
              <a:t>à </a:t>
            </a:r>
            <a:r>
              <a:rPr sz="3200" b="1" spc="-5" dirty="0">
                <a:solidFill>
                  <a:srgbClr val="006EBF"/>
                </a:solidFill>
                <a:latin typeface="Arial"/>
                <a:cs typeface="Arial"/>
              </a:rPr>
              <a:t>caractère </a:t>
            </a:r>
            <a:r>
              <a:rPr sz="3200" b="1" spc="-10" dirty="0">
                <a:solidFill>
                  <a:srgbClr val="006EBF"/>
                </a:solidFill>
                <a:latin typeface="Arial"/>
                <a:cs typeface="Arial"/>
              </a:rPr>
              <a:t>général </a:t>
            </a:r>
            <a:r>
              <a:rPr sz="3200" b="1" spc="-30" dirty="0">
                <a:solidFill>
                  <a:srgbClr val="006EBF"/>
                </a:solidFill>
                <a:latin typeface="Arial"/>
                <a:cs typeface="Arial"/>
              </a:rPr>
              <a:t>(011) </a:t>
            </a:r>
            <a:r>
              <a:rPr sz="3200" b="1" dirty="0">
                <a:solidFill>
                  <a:srgbClr val="006EBF"/>
                </a:solidFill>
                <a:latin typeface="Arial"/>
                <a:cs typeface="Arial"/>
              </a:rPr>
              <a:t>: </a:t>
            </a:r>
            <a:r>
              <a:rPr lang="fr-FR" sz="3200" b="1" spc="-5" dirty="0">
                <a:solidFill>
                  <a:srgbClr val="006EBF"/>
                </a:solidFill>
                <a:latin typeface="Arial"/>
                <a:cs typeface="Arial"/>
              </a:rPr>
              <a:t>2 181 200</a:t>
            </a:r>
            <a:r>
              <a:rPr sz="3200" b="1" dirty="0">
                <a:solidFill>
                  <a:srgbClr val="006EBF"/>
                </a:solidFill>
                <a:latin typeface="Arial"/>
                <a:cs typeface="Arial"/>
              </a:rPr>
              <a:t>€</a:t>
            </a:r>
            <a:endParaRPr lang="fr-FR" sz="3200" b="1" dirty="0">
              <a:solidFill>
                <a:srgbClr val="006EB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28600" algn="l"/>
              </a:tabLst>
            </a:pPr>
            <a:endParaRPr sz="2400" dirty="0">
              <a:latin typeface="Arial"/>
              <a:cs typeface="Arial"/>
            </a:endParaRPr>
          </a:p>
          <a:p>
            <a:pPr marL="571500" marR="24765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sz="2400" b="1" spc="-5" dirty="0">
                <a:latin typeface="Arial"/>
                <a:cs typeface="Arial"/>
              </a:rPr>
              <a:t>Augmentation de 19 % par rapport au BP 2022</a:t>
            </a:r>
            <a:endParaRPr lang="fr-FR" sz="2400" spc="-5" dirty="0">
              <a:latin typeface="Arial"/>
              <a:cs typeface="Arial"/>
            </a:endParaRPr>
          </a:p>
          <a:p>
            <a:pPr marL="228600" marR="24765" algn="just">
              <a:lnSpc>
                <a:spcPct val="100000"/>
              </a:lnSpc>
            </a:pPr>
            <a:endParaRPr lang="fr-FR" sz="2400" spc="-10" dirty="0">
              <a:latin typeface="Arial"/>
              <a:cs typeface="Arial"/>
            </a:endParaRPr>
          </a:p>
          <a:p>
            <a:pPr marL="571500" marR="24765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sz="2400" b="1" spc="-5" dirty="0">
                <a:latin typeface="Arial"/>
                <a:cs typeface="Arial"/>
              </a:rPr>
              <a:t>Une </a:t>
            </a:r>
            <a:r>
              <a:rPr lang="fr-FR" sz="2400" b="1" spc="-5" dirty="0">
                <a:latin typeface="Arial"/>
                <a:cs typeface="Arial"/>
              </a:rPr>
              <a:t>augmentation attendue</a:t>
            </a:r>
            <a:r>
              <a:rPr sz="2400" b="1" spc="-5" dirty="0">
                <a:latin typeface="Arial"/>
                <a:cs typeface="Arial"/>
              </a:rPr>
              <a:t> sur </a:t>
            </a:r>
            <a:r>
              <a:rPr sz="2400" b="1" dirty="0">
                <a:latin typeface="Arial"/>
                <a:cs typeface="Arial"/>
              </a:rPr>
              <a:t>le </a:t>
            </a:r>
            <a:r>
              <a:rPr sz="2400" b="1" spc="-5" dirty="0">
                <a:latin typeface="Arial"/>
                <a:cs typeface="Arial"/>
              </a:rPr>
              <a:t>coût des </a:t>
            </a:r>
            <a:r>
              <a:rPr lang="fr-FR" sz="2400" b="1" spc="-5" dirty="0">
                <a:latin typeface="Arial"/>
                <a:cs typeface="Arial"/>
              </a:rPr>
              <a:t>fluides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lang="fr-FR" sz="2400" b="1" spc="-5" dirty="0">
                <a:latin typeface="Arial"/>
                <a:cs typeface="Arial"/>
              </a:rPr>
              <a:t>(gaz, électricité, carburant) : </a:t>
            </a:r>
            <a:r>
              <a:rPr lang="fr-FR" sz="2400" spc="-5" dirty="0">
                <a:latin typeface="Arial"/>
                <a:cs typeface="Arial"/>
              </a:rPr>
              <a:t>675 K€ (dont 600K€ pour l’électricité et le gaz)</a:t>
            </a:r>
          </a:p>
          <a:p>
            <a:pPr marL="228600" marR="24765" algn="just">
              <a:lnSpc>
                <a:spcPct val="100000"/>
              </a:lnSpc>
            </a:pPr>
            <a:endParaRPr lang="fr-FR" sz="2400" spc="-5" dirty="0">
              <a:latin typeface="Arial"/>
              <a:cs typeface="Arial"/>
            </a:endParaRPr>
          </a:p>
          <a:p>
            <a:pPr marL="571500" marR="24765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sz="2400" b="1" spc="-5" dirty="0">
                <a:latin typeface="Arial"/>
                <a:cs typeface="Arial"/>
              </a:rPr>
              <a:t>Augmentation des matières premières (pénurie, inflation)</a:t>
            </a:r>
          </a:p>
          <a:p>
            <a:pPr marL="571500" marR="24765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fr-FR" sz="2400" spc="-5" dirty="0">
              <a:latin typeface="Arial"/>
              <a:cs typeface="Arial"/>
            </a:endParaRPr>
          </a:p>
          <a:p>
            <a:pPr marL="228600" marR="24765" algn="just"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 marL="444500" marR="5080">
              <a:lnSpc>
                <a:spcPct val="100000"/>
              </a:lnSpc>
            </a:pPr>
            <a:endParaRPr lang="fr-FR" sz="2400" b="1" spc="-10" dirty="0">
              <a:solidFill>
                <a:srgbClr val="002060"/>
              </a:solidFill>
              <a:uFill>
                <a:solidFill>
                  <a:srgbClr val="000000"/>
                </a:solidFill>
              </a:u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-1270" y="2540"/>
            <a:ext cx="10688320" cy="1076960"/>
          </a:xfrm>
          <a:custGeom>
            <a:avLst/>
            <a:gdLst/>
            <a:ahLst/>
            <a:cxnLst/>
            <a:rect l="l" t="t" r="r" b="b"/>
            <a:pathLst>
              <a:path w="10688320" h="1076960">
                <a:moveTo>
                  <a:pt x="0" y="0"/>
                </a:moveTo>
                <a:lnTo>
                  <a:pt x="10688320" y="0"/>
                </a:lnTo>
                <a:lnTo>
                  <a:pt x="1068832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5920" y="152400"/>
            <a:ext cx="533146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Budget </a:t>
            </a:r>
            <a:r>
              <a:rPr dirty="0"/>
              <a:t>de</a:t>
            </a:r>
            <a:r>
              <a:rPr spc="-60" dirty="0"/>
              <a:t> </a:t>
            </a:r>
            <a:r>
              <a:rPr spc="-5" dirty="0"/>
              <a:t>fonctionnement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532619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indent="-190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ien</a:t>
            </a:r>
            <a:r>
              <a:rPr sz="1100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2823764-7BB2-4DAB-918A-EEA2A36C6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7AA3AE47-B63F-4D50-9E0C-70C9DFAE7C14}"/>
              </a:ext>
            </a:extLst>
          </p:cNvPr>
          <p:cNvCxnSpPr>
            <a:cxnSpLocks/>
          </p:cNvCxnSpPr>
          <p:nvPr/>
        </p:nvCxnSpPr>
        <p:spPr>
          <a:xfrm flipV="1">
            <a:off x="9859009" y="2254250"/>
            <a:ext cx="457200" cy="5334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80034" y="1103435"/>
            <a:ext cx="10036175" cy="5729132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  <a:tabLst>
                <a:tab pos="228600" algn="l"/>
              </a:tabLst>
            </a:pPr>
            <a:endParaRPr lang="fr-FR" sz="2800" b="1" spc="-10" dirty="0">
              <a:solidFill>
                <a:srgbClr val="006EB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  <a:tabLst>
                <a:tab pos="228600" algn="l"/>
              </a:tabLst>
            </a:pPr>
            <a:r>
              <a:rPr lang="fr-FR" sz="2800" b="1" spc="-10" dirty="0">
                <a:solidFill>
                  <a:srgbClr val="006EBF"/>
                </a:solidFill>
                <a:latin typeface="Arial"/>
                <a:cs typeface="Arial"/>
              </a:rPr>
              <a:t>L</a:t>
            </a:r>
            <a:r>
              <a:rPr sz="3200" b="1" spc="-10" dirty="0">
                <a:solidFill>
                  <a:srgbClr val="006EBF"/>
                </a:solidFill>
                <a:latin typeface="Arial"/>
                <a:cs typeface="Arial"/>
              </a:rPr>
              <a:t>es charges </a:t>
            </a:r>
            <a:r>
              <a:rPr sz="3200" b="1" dirty="0">
                <a:solidFill>
                  <a:srgbClr val="006EBF"/>
                </a:solidFill>
                <a:latin typeface="Arial"/>
                <a:cs typeface="Arial"/>
              </a:rPr>
              <a:t>de </a:t>
            </a:r>
            <a:r>
              <a:rPr sz="3200" b="1" spc="-10" dirty="0">
                <a:solidFill>
                  <a:srgbClr val="006EBF"/>
                </a:solidFill>
                <a:latin typeface="Arial"/>
                <a:cs typeface="Arial"/>
              </a:rPr>
              <a:t>personnel </a:t>
            </a:r>
            <a:r>
              <a:rPr sz="3200" b="1" spc="-5" dirty="0">
                <a:solidFill>
                  <a:srgbClr val="006EBF"/>
                </a:solidFill>
                <a:latin typeface="Arial"/>
                <a:cs typeface="Arial"/>
              </a:rPr>
              <a:t>(012) </a:t>
            </a:r>
            <a:r>
              <a:rPr sz="3200" b="1" dirty="0">
                <a:solidFill>
                  <a:srgbClr val="006EBF"/>
                </a:solidFill>
                <a:latin typeface="Arial"/>
                <a:cs typeface="Arial"/>
              </a:rPr>
              <a:t>: </a:t>
            </a:r>
            <a:r>
              <a:rPr lang="fr-FR" sz="3200" b="1" spc="-5" dirty="0">
                <a:solidFill>
                  <a:srgbClr val="006EBF"/>
                </a:solidFill>
                <a:latin typeface="Arial"/>
                <a:cs typeface="Arial"/>
              </a:rPr>
              <a:t>3, 586 </a:t>
            </a:r>
            <a:r>
              <a:rPr sz="3200" b="1" dirty="0">
                <a:solidFill>
                  <a:srgbClr val="006EBF"/>
                </a:solidFill>
                <a:latin typeface="Arial"/>
                <a:cs typeface="Arial"/>
              </a:rPr>
              <a:t>M€</a:t>
            </a:r>
            <a:r>
              <a:rPr lang="fr-FR" sz="3200" b="1" dirty="0">
                <a:solidFill>
                  <a:srgbClr val="006EBF"/>
                </a:solidFill>
                <a:latin typeface="Arial"/>
                <a:cs typeface="Arial"/>
              </a:rPr>
              <a:t> </a:t>
            </a:r>
            <a:endParaRPr sz="2800" b="1" dirty="0">
              <a:latin typeface="Arial"/>
              <a:cs typeface="Arial"/>
            </a:endParaRPr>
          </a:p>
          <a:p>
            <a:pPr marL="685800" marR="21590" indent="-4572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400" b="1" spc="-5" dirty="0">
                <a:latin typeface="Arial"/>
                <a:cs typeface="Arial"/>
              </a:rPr>
              <a:t>Augmentation mécanique des salaires : GVT et avancement de grades (environ 2% par an)</a:t>
            </a:r>
          </a:p>
          <a:p>
            <a:pPr marL="685800" marR="21590" indent="-4572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400" b="1" spc="-5" dirty="0">
                <a:latin typeface="Arial"/>
                <a:cs typeface="Arial"/>
              </a:rPr>
              <a:t>Impact de la revalorisation du point d’indice (+ 70K€)</a:t>
            </a:r>
          </a:p>
          <a:p>
            <a:pPr marL="685800" marR="21590" indent="-4572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400" b="1" spc="-5" dirty="0">
                <a:latin typeface="Arial"/>
                <a:cs typeface="Arial"/>
              </a:rPr>
              <a:t>Au regard de l’inflation importante: projection d’une réévaluation du point d’indice en juillet 2023</a:t>
            </a:r>
          </a:p>
          <a:p>
            <a:pPr marL="444500" marR="5080">
              <a:lnSpc>
                <a:spcPct val="100000"/>
              </a:lnSpc>
            </a:pPr>
            <a:endParaRPr lang="fr-FR" sz="2400" dirty="0">
              <a:latin typeface="Times New Roman"/>
              <a:cs typeface="Times New Roman"/>
            </a:endParaRPr>
          </a:p>
          <a:p>
            <a:pPr marL="180000" marR="5080">
              <a:lnSpc>
                <a:spcPct val="100000"/>
              </a:lnSpc>
            </a:pPr>
            <a:r>
              <a:rPr lang="fr-FR" sz="2800" b="1" spc="-5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 chapitre en hausse (+3,9% par rapport au </a:t>
            </a:r>
            <a:r>
              <a:rPr lang="fr-FR" sz="2800" b="1" spc="-10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BP 2022)</a:t>
            </a:r>
          </a:p>
          <a:p>
            <a:pPr marL="180000" marR="5080">
              <a:lnSpc>
                <a:spcPct val="100000"/>
              </a:lnSpc>
            </a:pPr>
            <a:endParaRPr sz="28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-1270" y="2540"/>
            <a:ext cx="10688320" cy="1076960"/>
          </a:xfrm>
          <a:custGeom>
            <a:avLst/>
            <a:gdLst/>
            <a:ahLst/>
            <a:cxnLst/>
            <a:rect l="l" t="t" r="r" b="b"/>
            <a:pathLst>
              <a:path w="10688320" h="1076960">
                <a:moveTo>
                  <a:pt x="0" y="0"/>
                </a:moveTo>
                <a:lnTo>
                  <a:pt x="10688320" y="0"/>
                </a:lnTo>
                <a:lnTo>
                  <a:pt x="1068832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75920" y="152400"/>
            <a:ext cx="533146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Budget </a:t>
            </a:r>
            <a:r>
              <a:rPr dirty="0"/>
              <a:t>de</a:t>
            </a:r>
            <a:r>
              <a:rPr spc="-60" dirty="0"/>
              <a:t> </a:t>
            </a:r>
            <a:r>
              <a:rPr spc="-5" dirty="0"/>
              <a:t>fonctionnement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532619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indent="-190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ien</a:t>
            </a:r>
            <a:r>
              <a:rPr sz="1100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8D6B223-BCE2-4990-BBDF-B4587834F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D061235-6D68-4CA7-9AE4-3CD371E644A7}"/>
              </a:ext>
            </a:extLst>
          </p:cNvPr>
          <p:cNvCxnSpPr>
            <a:cxnSpLocks/>
          </p:cNvCxnSpPr>
          <p:nvPr/>
        </p:nvCxnSpPr>
        <p:spPr>
          <a:xfrm flipV="1">
            <a:off x="8547100" y="1873250"/>
            <a:ext cx="457200" cy="4429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1950" y="1249679"/>
            <a:ext cx="10020935" cy="4861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28600" algn="l"/>
              </a:tabLst>
            </a:pPr>
            <a:r>
              <a:rPr sz="3200" b="1" spc="-10" dirty="0">
                <a:solidFill>
                  <a:srgbClr val="006EBF"/>
                </a:solidFill>
                <a:latin typeface="Arial"/>
                <a:cs typeface="Arial"/>
              </a:rPr>
              <a:t>Les autres dépenses</a:t>
            </a:r>
            <a:r>
              <a:rPr sz="3200" b="1" spc="10" dirty="0">
                <a:solidFill>
                  <a:srgbClr val="006EB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6EBF"/>
                </a:solidFill>
                <a:latin typeface="Arial"/>
                <a:cs typeface="Arial"/>
              </a:rPr>
              <a:t>: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714375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fr-FR" sz="2400" b="1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Subventions</a:t>
            </a:r>
            <a:r>
              <a:rPr lang="fr-FR" sz="2400" b="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fr-FR" sz="2400" b="1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lang="fr-FR" sz="2400" b="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llo</a:t>
            </a:r>
            <a:r>
              <a:rPr lang="fr-FR" sz="2400" b="1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ué</a:t>
            </a:r>
            <a:r>
              <a:rPr lang="fr-FR" sz="2400" b="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 </a:t>
            </a:r>
            <a:r>
              <a:rPr lang="fr-FR" sz="2400" b="1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au</a:t>
            </a:r>
            <a:r>
              <a:rPr lang="fr-FR" sz="2400" b="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x </a:t>
            </a:r>
            <a:r>
              <a:rPr lang="fr-FR" sz="2400" b="1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ass</a:t>
            </a:r>
            <a:r>
              <a:rPr lang="fr-FR" sz="2400" b="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</a:t>
            </a:r>
            <a:r>
              <a:rPr lang="fr-FR" sz="2400" b="1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</a:t>
            </a:r>
            <a:r>
              <a:rPr lang="fr-FR" sz="2400" b="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</a:t>
            </a:r>
            <a:r>
              <a:rPr lang="fr-FR" sz="2400" b="1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lang="fr-FR" sz="2400" b="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</a:t>
            </a:r>
            <a:r>
              <a:rPr lang="fr-FR" sz="2400" b="1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</a:t>
            </a:r>
            <a:r>
              <a:rPr lang="fr-FR" sz="2400" b="1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on</a:t>
            </a:r>
            <a:r>
              <a:rPr lang="fr-FR" sz="2400" b="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 : </a:t>
            </a:r>
            <a:r>
              <a:rPr lang="fr-FR" sz="2400" b="1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100K</a:t>
            </a:r>
            <a:r>
              <a:rPr lang="fr-FR" sz="2400" b="1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€</a:t>
            </a:r>
            <a:endParaRPr lang="fr-FR" sz="2400" dirty="0">
              <a:latin typeface="Arial"/>
              <a:cs typeface="Arial"/>
            </a:endParaRPr>
          </a:p>
          <a:p>
            <a:pPr marL="714375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fr-FR" sz="2400" b="1" spc="-5" dirty="0">
                <a:latin typeface="Arial"/>
                <a:cs typeface="Arial"/>
              </a:rPr>
              <a:t>S</a:t>
            </a:r>
            <a:r>
              <a:rPr lang="fr-FR" sz="2400" b="1" spc="-10" dirty="0">
                <a:latin typeface="Arial"/>
                <a:cs typeface="Arial"/>
              </a:rPr>
              <a:t>ubvention </a:t>
            </a:r>
            <a:r>
              <a:rPr lang="fr-FR" sz="2400" b="1" spc="-5" dirty="0">
                <a:latin typeface="Arial"/>
                <a:cs typeface="Arial"/>
              </a:rPr>
              <a:t>d'équilibre </a:t>
            </a:r>
            <a:r>
              <a:rPr lang="fr-FR" sz="2400" b="1" spc="-10" dirty="0">
                <a:latin typeface="Arial"/>
                <a:cs typeface="Arial"/>
              </a:rPr>
              <a:t>versée </a:t>
            </a:r>
            <a:r>
              <a:rPr lang="fr-FR" sz="2400" b="1" spc="-5" dirty="0">
                <a:latin typeface="Arial"/>
                <a:cs typeface="Arial"/>
              </a:rPr>
              <a:t>au CCAS : 80 K€</a:t>
            </a:r>
            <a:endParaRPr lang="fr-FR" sz="2500" dirty="0">
              <a:latin typeface="Times New Roman"/>
              <a:cs typeface="Times New Roman"/>
            </a:endParaRPr>
          </a:p>
          <a:p>
            <a:pPr marL="714375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fr-FR" sz="2400" b="1" spc="-5" dirty="0">
                <a:latin typeface="Arial"/>
                <a:cs typeface="Arial"/>
              </a:rPr>
              <a:t>Péréquation intercommunale: 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lang="fr-FR" sz="2400" b="1" spc="-5" dirty="0">
                <a:latin typeface="Arial"/>
                <a:cs typeface="Arial"/>
              </a:rPr>
              <a:t>124 </a:t>
            </a:r>
            <a:r>
              <a:rPr sz="2400" b="1" spc="-5" dirty="0">
                <a:latin typeface="Arial"/>
                <a:cs typeface="Arial"/>
              </a:rPr>
              <a:t>K€ </a:t>
            </a:r>
            <a:r>
              <a:rPr sz="2400" spc="-5" dirty="0" err="1">
                <a:latin typeface="Arial"/>
                <a:cs typeface="Arial"/>
              </a:rPr>
              <a:t>niveau</a:t>
            </a:r>
            <a:r>
              <a:rPr sz="2400" spc="-5" dirty="0">
                <a:latin typeface="Arial"/>
                <a:cs typeface="Arial"/>
              </a:rPr>
              <a:t> de </a:t>
            </a:r>
            <a:r>
              <a:rPr sz="2400" spc="-10" dirty="0" err="1">
                <a:latin typeface="Arial"/>
                <a:cs typeface="Arial"/>
              </a:rPr>
              <a:t>dépense</a:t>
            </a:r>
            <a:r>
              <a:rPr lang="fr-FR" sz="2400" spc="-10" dirty="0">
                <a:latin typeface="Arial"/>
                <a:cs typeface="Arial"/>
              </a:rPr>
              <a:t>s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lang="fr-FR" sz="2400" spc="-10" dirty="0">
                <a:latin typeface="Arial"/>
                <a:cs typeface="Arial"/>
              </a:rPr>
              <a:t>instable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lang="fr-FR" sz="2400" spc="-10" dirty="0">
                <a:latin typeface="Arial"/>
                <a:cs typeface="Arial"/>
              </a:rPr>
              <a:t>depuis </a:t>
            </a:r>
            <a:r>
              <a:rPr sz="2400" spc="-10" dirty="0">
                <a:latin typeface="Arial"/>
                <a:cs typeface="Arial"/>
              </a:rPr>
              <a:t>201</a:t>
            </a:r>
            <a:r>
              <a:rPr lang="fr-FR" sz="2400" spc="-10" dirty="0">
                <a:latin typeface="Arial"/>
                <a:cs typeface="Arial"/>
              </a:rPr>
              <a:t>5</a:t>
            </a:r>
          </a:p>
        </p:txBody>
      </p:sp>
      <p:sp>
        <p:nvSpPr>
          <p:cNvPr id="3" name="object 3"/>
          <p:cNvSpPr/>
          <p:nvPr/>
        </p:nvSpPr>
        <p:spPr>
          <a:xfrm>
            <a:off x="-1270" y="2540"/>
            <a:ext cx="10688320" cy="1076960"/>
          </a:xfrm>
          <a:custGeom>
            <a:avLst/>
            <a:gdLst/>
            <a:ahLst/>
            <a:cxnLst/>
            <a:rect l="l" t="t" r="r" b="b"/>
            <a:pathLst>
              <a:path w="10688320" h="1076960">
                <a:moveTo>
                  <a:pt x="0" y="0"/>
                </a:moveTo>
                <a:lnTo>
                  <a:pt x="10688320" y="0"/>
                </a:lnTo>
                <a:lnTo>
                  <a:pt x="1068832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5920" y="152400"/>
            <a:ext cx="533146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Budget </a:t>
            </a:r>
            <a:r>
              <a:rPr dirty="0"/>
              <a:t>de</a:t>
            </a:r>
            <a:r>
              <a:rPr spc="-60" dirty="0"/>
              <a:t> </a:t>
            </a:r>
            <a:r>
              <a:rPr spc="-5" dirty="0"/>
              <a:t>fonctionnement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532619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indent="-190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ien</a:t>
            </a:r>
            <a:r>
              <a:rPr sz="1100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3D6274-019F-4D32-96EB-022017B5C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75920" y="1035050"/>
            <a:ext cx="9736985" cy="7173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228600" algn="l"/>
              </a:tabLst>
            </a:pPr>
            <a:r>
              <a:rPr sz="3600" b="1" spc="-10" dirty="0">
                <a:solidFill>
                  <a:srgbClr val="006EBF"/>
                </a:solidFill>
                <a:latin typeface="Arial"/>
                <a:cs typeface="Arial"/>
              </a:rPr>
              <a:t>Les </a:t>
            </a:r>
            <a:r>
              <a:rPr sz="3600" b="1" spc="-5" dirty="0">
                <a:solidFill>
                  <a:srgbClr val="006EBF"/>
                </a:solidFill>
                <a:latin typeface="Arial"/>
                <a:cs typeface="Arial"/>
              </a:rPr>
              <a:t>recettes de </a:t>
            </a:r>
            <a:r>
              <a:rPr sz="3600" b="1" spc="-10" dirty="0" err="1">
                <a:solidFill>
                  <a:srgbClr val="006EBF"/>
                </a:solidFill>
                <a:latin typeface="Arial"/>
                <a:cs typeface="Arial"/>
              </a:rPr>
              <a:t>fonctionnement</a:t>
            </a:r>
            <a:r>
              <a:rPr sz="3600" b="1" spc="-5" dirty="0">
                <a:solidFill>
                  <a:srgbClr val="006EBF"/>
                </a:solidFill>
                <a:latin typeface="Arial"/>
                <a:cs typeface="Arial"/>
              </a:rPr>
              <a:t> </a:t>
            </a:r>
            <a:endParaRPr lang="fr-FR" sz="3600" b="1" spc="-5" dirty="0">
              <a:solidFill>
                <a:srgbClr val="006EBF"/>
              </a:solidFill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228600" algn="l"/>
              </a:tabLst>
            </a:pPr>
            <a:endParaRPr sz="2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28600" algn="l"/>
              </a:tabLst>
            </a:pPr>
            <a:r>
              <a:rPr sz="2400" b="1" spc="-5" dirty="0">
                <a:solidFill>
                  <a:srgbClr val="006EBF"/>
                </a:solidFill>
                <a:latin typeface="Arial"/>
                <a:cs typeface="Arial"/>
              </a:rPr>
              <a:t>Le produit des </a:t>
            </a:r>
            <a:r>
              <a:rPr sz="2400" b="1" spc="-10" dirty="0">
                <a:solidFill>
                  <a:srgbClr val="006EBF"/>
                </a:solidFill>
                <a:latin typeface="Arial"/>
                <a:cs typeface="Arial"/>
              </a:rPr>
              <a:t>services </a:t>
            </a:r>
            <a:r>
              <a:rPr sz="2400" b="1" dirty="0">
                <a:solidFill>
                  <a:srgbClr val="006EBF"/>
                </a:solidFill>
                <a:latin typeface="Arial"/>
                <a:cs typeface="Arial"/>
              </a:rPr>
              <a:t>: </a:t>
            </a:r>
            <a:r>
              <a:rPr lang="fr-FR" sz="2400" b="1" spc="-30" dirty="0">
                <a:solidFill>
                  <a:srgbClr val="006EBF"/>
                </a:solidFill>
                <a:latin typeface="Arial"/>
                <a:cs typeface="Arial"/>
              </a:rPr>
              <a:t>188 187</a:t>
            </a:r>
            <a:r>
              <a:rPr sz="2400" b="1" dirty="0">
                <a:solidFill>
                  <a:srgbClr val="006EBF"/>
                </a:solidFill>
                <a:latin typeface="Arial"/>
                <a:cs typeface="Arial"/>
              </a:rPr>
              <a:t>€</a:t>
            </a:r>
            <a:endParaRPr sz="1000" dirty="0">
              <a:latin typeface="Arial"/>
              <a:cs typeface="Arial"/>
            </a:endParaRPr>
          </a:p>
          <a:p>
            <a:pPr marL="80518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sz="2400" spc="-5" dirty="0">
                <a:latin typeface="Arial"/>
                <a:cs typeface="Arial"/>
              </a:rPr>
              <a:t>Le chapitre </a:t>
            </a:r>
            <a:r>
              <a:rPr sz="2400" dirty="0">
                <a:latin typeface="Arial"/>
                <a:cs typeface="Arial"/>
              </a:rPr>
              <a:t>« </a:t>
            </a:r>
            <a:r>
              <a:rPr sz="2400" spc="-5" dirty="0">
                <a:latin typeface="Arial"/>
                <a:cs typeface="Arial"/>
              </a:rPr>
              <a:t>70 </a:t>
            </a:r>
            <a:r>
              <a:rPr sz="2400" dirty="0">
                <a:latin typeface="Arial"/>
                <a:cs typeface="Arial"/>
              </a:rPr>
              <a:t>»</a:t>
            </a:r>
            <a:r>
              <a:rPr lang="fr-FR" sz="2400" dirty="0">
                <a:latin typeface="Arial"/>
                <a:cs typeface="Arial"/>
              </a:rPr>
              <a:t>, e</a:t>
            </a:r>
            <a:r>
              <a:rPr sz="2400" spc="-5" dirty="0">
                <a:latin typeface="Arial"/>
                <a:cs typeface="Arial"/>
              </a:rPr>
              <a:t>n </a:t>
            </a:r>
            <a:r>
              <a:rPr lang="fr-FR" sz="2400" spc="-5" dirty="0">
                <a:latin typeface="Arial"/>
                <a:cs typeface="Arial"/>
              </a:rPr>
              <a:t>hausse de 3,2 % par rapport à 2022 </a:t>
            </a:r>
          </a:p>
          <a:p>
            <a:pPr marL="462280" algn="just">
              <a:lnSpc>
                <a:spcPct val="100000"/>
              </a:lnSpc>
            </a:pPr>
            <a:r>
              <a:rPr lang="fr-FR" sz="2400" spc="-5" dirty="0">
                <a:latin typeface="Arial"/>
                <a:cs typeface="Arial"/>
              </a:rPr>
              <a:t>    </a:t>
            </a:r>
            <a:endParaRPr lang="fr-FR" sz="2200" b="1" spc="-5" dirty="0">
              <a:solidFill>
                <a:srgbClr val="006EBF"/>
              </a:solidFill>
              <a:latin typeface="Arial"/>
              <a:cs typeface="Arial"/>
            </a:endParaRPr>
          </a:p>
          <a:p>
            <a:pPr>
              <a:tabLst>
                <a:tab pos="228600" algn="l"/>
              </a:tabLst>
            </a:pPr>
            <a:r>
              <a:rPr sz="2400" b="1" spc="-5" dirty="0">
                <a:solidFill>
                  <a:srgbClr val="006EBF"/>
                </a:solidFill>
                <a:latin typeface="Arial"/>
                <a:cs typeface="Arial"/>
              </a:rPr>
              <a:t>La fiscalité : </a:t>
            </a:r>
            <a:r>
              <a:rPr lang="fr-FR" sz="2400" b="1" spc="-5" dirty="0">
                <a:solidFill>
                  <a:srgbClr val="006EBF"/>
                </a:solidFill>
                <a:latin typeface="Arial"/>
                <a:cs typeface="Arial"/>
              </a:rPr>
              <a:t>2 628 047</a:t>
            </a:r>
            <a:r>
              <a:rPr sz="2400" b="1" spc="-5" dirty="0">
                <a:solidFill>
                  <a:srgbClr val="006EBF"/>
                </a:solidFill>
                <a:latin typeface="Arial"/>
                <a:cs typeface="Arial"/>
              </a:rPr>
              <a:t>€</a:t>
            </a:r>
            <a:r>
              <a:rPr lang="fr-FR" sz="2400" b="1" spc="-5" dirty="0">
                <a:solidFill>
                  <a:srgbClr val="006EBF"/>
                </a:solidFill>
                <a:latin typeface="Arial"/>
                <a:cs typeface="Arial"/>
              </a:rPr>
              <a:t> </a:t>
            </a:r>
            <a:endParaRPr lang="fr-FR" sz="1000" b="1" spc="-5" dirty="0">
              <a:solidFill>
                <a:srgbClr val="006EBF"/>
              </a:solidFill>
              <a:latin typeface="Arial"/>
              <a:cs typeface="Arial"/>
            </a:endParaRPr>
          </a:p>
          <a:p>
            <a:pPr marL="80518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sz="2400" spc="-5" dirty="0">
                <a:latin typeface="Arial"/>
                <a:cs typeface="Arial"/>
              </a:rPr>
              <a:t>Le chapitre </a:t>
            </a:r>
            <a:r>
              <a:rPr lang="fr-FR" sz="2400" dirty="0">
                <a:latin typeface="Arial"/>
                <a:cs typeface="Arial"/>
              </a:rPr>
              <a:t>« </a:t>
            </a:r>
            <a:r>
              <a:rPr lang="fr-FR" sz="2400" spc="-5" dirty="0">
                <a:latin typeface="Arial"/>
                <a:cs typeface="Arial"/>
              </a:rPr>
              <a:t>73 </a:t>
            </a:r>
            <a:r>
              <a:rPr lang="fr-FR" sz="2400" dirty="0">
                <a:latin typeface="Arial"/>
                <a:cs typeface="Arial"/>
              </a:rPr>
              <a:t>» </a:t>
            </a:r>
            <a:r>
              <a:rPr lang="fr-FR" sz="2400" spc="-25" dirty="0">
                <a:latin typeface="Arial"/>
                <a:cs typeface="Arial"/>
              </a:rPr>
              <a:t>en hausse, liée à la revalorisation forfaitaire des bases</a:t>
            </a:r>
            <a:endParaRPr lang="fr-FR" sz="2400" spc="-5" dirty="0">
              <a:latin typeface="Arial"/>
              <a:cs typeface="Arial"/>
            </a:endParaRPr>
          </a:p>
          <a:p>
            <a:pPr marL="80518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fr-FR" sz="800" b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28600" algn="l"/>
              </a:tabLst>
            </a:pPr>
            <a:r>
              <a:rPr lang="fr-FR" sz="2400" b="1" spc="-5" dirty="0">
                <a:solidFill>
                  <a:srgbClr val="006EBF"/>
                </a:solidFill>
                <a:latin typeface="Arial"/>
                <a:cs typeface="Arial"/>
              </a:rPr>
              <a:t>L’attribution de compensation: </a:t>
            </a:r>
            <a:r>
              <a:rPr lang="fr-FR" sz="2400" b="1" spc="-5" dirty="0">
                <a:solidFill>
                  <a:srgbClr val="0070C0"/>
                </a:solidFill>
                <a:latin typeface="Arial"/>
                <a:cs typeface="Arial"/>
              </a:rPr>
              <a:t>1 161 323 € </a:t>
            </a:r>
            <a:endParaRPr lang="fr-FR" sz="2400" spc="-5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28600" algn="l"/>
              </a:tabLst>
            </a:pPr>
            <a:r>
              <a:rPr lang="fr-FR" sz="2400" spc="-5" dirty="0">
                <a:latin typeface="Arial"/>
                <a:cs typeface="Arial"/>
                <a:sym typeface="Wingdings" panose="05000000000000000000" pitchFamily="2" charset="2"/>
              </a:rPr>
              <a:t>	   </a:t>
            </a:r>
            <a:r>
              <a:rPr lang="fr-FR" sz="2400" spc="-5" dirty="0">
                <a:latin typeface="Arial"/>
                <a:cs typeface="Arial"/>
              </a:rPr>
              <a:t>Identique à celle de 2022 en l’absence de nouveaux transferts de charges</a:t>
            </a:r>
          </a:p>
          <a:p>
            <a:pPr marL="12700">
              <a:lnSpc>
                <a:spcPct val="100000"/>
              </a:lnSpc>
              <a:tabLst>
                <a:tab pos="228600" algn="l"/>
              </a:tabLst>
            </a:pPr>
            <a:endParaRPr lang="fr-FR" sz="800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28600" algn="l"/>
                <a:tab pos="2376805" algn="l"/>
              </a:tabLst>
            </a:pPr>
            <a:r>
              <a:rPr lang="fr-FR" sz="2400" b="1" spc="-10" dirty="0">
                <a:solidFill>
                  <a:srgbClr val="006EBF"/>
                </a:solidFill>
                <a:latin typeface="Arial"/>
                <a:cs typeface="Arial"/>
              </a:rPr>
              <a:t>Les</a:t>
            </a:r>
            <a:r>
              <a:rPr lang="fr-FR" sz="2400" b="1" spc="5" dirty="0">
                <a:solidFill>
                  <a:srgbClr val="006EBF"/>
                </a:solidFill>
                <a:latin typeface="Arial"/>
                <a:cs typeface="Arial"/>
              </a:rPr>
              <a:t> </a:t>
            </a:r>
            <a:r>
              <a:rPr lang="fr-FR" sz="2400" b="1" spc="-5" dirty="0">
                <a:solidFill>
                  <a:srgbClr val="006EBF"/>
                </a:solidFill>
                <a:latin typeface="Arial"/>
                <a:cs typeface="Arial"/>
              </a:rPr>
              <a:t>dotations et participations </a:t>
            </a:r>
            <a:r>
              <a:rPr lang="fr-FR" sz="2400" b="1" dirty="0">
                <a:solidFill>
                  <a:srgbClr val="006EBF"/>
                </a:solidFill>
                <a:latin typeface="Arial"/>
                <a:cs typeface="Arial"/>
              </a:rPr>
              <a:t>: </a:t>
            </a:r>
            <a:r>
              <a:rPr lang="fr-FR" sz="2400" b="1" spc="-10" dirty="0">
                <a:solidFill>
                  <a:srgbClr val="006EBF"/>
                </a:solidFill>
                <a:latin typeface="Arial"/>
                <a:cs typeface="Arial"/>
              </a:rPr>
              <a:t>1 577 264</a:t>
            </a:r>
            <a:r>
              <a:rPr lang="fr-FR" sz="2400" b="1" dirty="0">
                <a:solidFill>
                  <a:srgbClr val="006EBF"/>
                </a:solidFill>
                <a:latin typeface="Arial"/>
                <a:cs typeface="Arial"/>
              </a:rPr>
              <a:t>€</a:t>
            </a:r>
            <a:endParaRPr lang="fr-FR" sz="2500" dirty="0">
              <a:latin typeface="Times New Roman"/>
              <a:cs typeface="Times New Roman"/>
            </a:endParaRPr>
          </a:p>
          <a:p>
            <a:pPr marL="444500" marR="5080" algn="just">
              <a:lnSpc>
                <a:spcPct val="100000"/>
              </a:lnSpc>
            </a:pPr>
            <a:r>
              <a:rPr lang="fr-FR" sz="2400" spc="-5" dirty="0">
                <a:latin typeface="Arial"/>
                <a:cs typeface="Arial"/>
                <a:sym typeface="Wingdings" panose="05000000000000000000" pitchFamily="2" charset="2"/>
              </a:rPr>
              <a:t> </a:t>
            </a:r>
            <a:r>
              <a:rPr lang="fr-FR" sz="2400" spc="-5" dirty="0">
                <a:latin typeface="Arial"/>
                <a:cs typeface="Arial"/>
              </a:rPr>
              <a:t>Conformément au PLF </a:t>
            </a:r>
            <a:r>
              <a:rPr lang="fr-FR" sz="2400" spc="-10" dirty="0">
                <a:latin typeface="Arial"/>
                <a:cs typeface="Arial"/>
              </a:rPr>
              <a:t>2023, </a:t>
            </a:r>
            <a:r>
              <a:rPr lang="fr-FR" sz="2400" spc="-5" dirty="0">
                <a:latin typeface="Arial"/>
                <a:cs typeface="Arial"/>
              </a:rPr>
              <a:t>l'ensemble des dotations et concours de  </a:t>
            </a:r>
            <a:r>
              <a:rPr lang="fr-FR" sz="2400" spc="-10" dirty="0">
                <a:latin typeface="Arial"/>
                <a:cs typeface="Arial"/>
              </a:rPr>
              <a:t>l’État </a:t>
            </a:r>
            <a:r>
              <a:rPr lang="fr-FR" sz="2400" spc="-5" dirty="0">
                <a:latin typeface="Arial"/>
                <a:cs typeface="Arial"/>
              </a:rPr>
              <a:t>ne devrait pas évoluer en 2023 (sous réserve des notifications DSR </a:t>
            </a:r>
            <a:r>
              <a:rPr lang="fr-FR" sz="2400" dirty="0">
                <a:latin typeface="Arial"/>
                <a:cs typeface="Arial"/>
              </a:rPr>
              <a:t>à  </a:t>
            </a:r>
            <a:r>
              <a:rPr lang="fr-FR" sz="2400" spc="-5" dirty="0">
                <a:latin typeface="Arial"/>
                <a:cs typeface="Arial"/>
              </a:rPr>
              <a:t>venir courant avril) et retrait de la dotation du Conseil Départemental pour l’entretien du Parc de Trousse Bois.</a:t>
            </a:r>
          </a:p>
          <a:p>
            <a:pPr marL="12700">
              <a:lnSpc>
                <a:spcPct val="100000"/>
              </a:lnSpc>
              <a:tabLst>
                <a:tab pos="228600" algn="l"/>
              </a:tabLst>
            </a:pPr>
            <a:endParaRPr lang="fr-FR" sz="2400" spc="-5" dirty="0">
              <a:latin typeface="Arial"/>
              <a:cs typeface="Arial"/>
            </a:endParaRPr>
          </a:p>
          <a:p>
            <a:pPr marL="80518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-1270" y="2540"/>
            <a:ext cx="10688320" cy="1076960"/>
          </a:xfrm>
          <a:custGeom>
            <a:avLst/>
            <a:gdLst/>
            <a:ahLst/>
            <a:cxnLst/>
            <a:rect l="l" t="t" r="r" b="b"/>
            <a:pathLst>
              <a:path w="10688320" h="1076960">
                <a:moveTo>
                  <a:pt x="0" y="0"/>
                </a:moveTo>
                <a:lnTo>
                  <a:pt x="10688320" y="0"/>
                </a:lnTo>
                <a:lnTo>
                  <a:pt x="1068832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75920" y="152400"/>
            <a:ext cx="533146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Budget </a:t>
            </a:r>
            <a:r>
              <a:rPr dirty="0"/>
              <a:t>de</a:t>
            </a:r>
            <a:r>
              <a:rPr spc="-60" dirty="0"/>
              <a:t> </a:t>
            </a:r>
            <a:r>
              <a:rPr spc="-5" dirty="0"/>
              <a:t>fonctionnement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532619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indent="-190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ien</a:t>
            </a:r>
            <a:r>
              <a:rPr sz="1100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1A4B20C-05C7-4111-B91C-5D53E67DB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B61EF5B-5EEB-4C7E-9B30-8D8A6AF04F6C}"/>
              </a:ext>
            </a:extLst>
          </p:cNvPr>
          <p:cNvCxnSpPr>
            <a:cxnSpLocks/>
          </p:cNvCxnSpPr>
          <p:nvPr/>
        </p:nvCxnSpPr>
        <p:spPr>
          <a:xfrm flipV="1">
            <a:off x="3975100" y="3168650"/>
            <a:ext cx="533400" cy="30480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F081409-0BE4-42BD-812A-E79A60E73084}"/>
              </a:ext>
            </a:extLst>
          </p:cNvPr>
          <p:cNvCxnSpPr>
            <a:cxnSpLocks/>
          </p:cNvCxnSpPr>
          <p:nvPr/>
        </p:nvCxnSpPr>
        <p:spPr>
          <a:xfrm>
            <a:off x="6718300" y="4540250"/>
            <a:ext cx="609600" cy="0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B3B7A260-2BDD-4CAA-9CE0-391873163112}"/>
              </a:ext>
            </a:extLst>
          </p:cNvPr>
          <p:cNvCxnSpPr>
            <a:cxnSpLocks/>
          </p:cNvCxnSpPr>
          <p:nvPr/>
        </p:nvCxnSpPr>
        <p:spPr>
          <a:xfrm>
            <a:off x="6692900" y="5683250"/>
            <a:ext cx="533400" cy="228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CA79421F-4FA5-44E2-9184-F7F80B39BAD6}"/>
              </a:ext>
            </a:extLst>
          </p:cNvPr>
          <p:cNvCxnSpPr>
            <a:cxnSpLocks/>
          </p:cNvCxnSpPr>
          <p:nvPr/>
        </p:nvCxnSpPr>
        <p:spPr>
          <a:xfrm flipV="1">
            <a:off x="5486751" y="2103187"/>
            <a:ext cx="441257" cy="22860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755" y="1428534"/>
            <a:ext cx="1053627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lang="fr-FR" sz="4000" b="1" dirty="0">
                <a:solidFill>
                  <a:srgbClr val="002060"/>
                </a:solidFill>
                <a:latin typeface="Arial"/>
                <a:cs typeface="Arial"/>
              </a:rPr>
              <a:t>DOB Section d’Investissement</a:t>
            </a:r>
          </a:p>
        </p:txBody>
      </p:sp>
      <p:sp>
        <p:nvSpPr>
          <p:cNvPr id="3" name="object 3"/>
          <p:cNvSpPr/>
          <p:nvPr/>
        </p:nvSpPr>
        <p:spPr>
          <a:xfrm>
            <a:off x="-1270" y="2540"/>
            <a:ext cx="10688320" cy="1076960"/>
          </a:xfrm>
          <a:custGeom>
            <a:avLst/>
            <a:gdLst/>
            <a:ahLst/>
            <a:cxnLst/>
            <a:rect l="l" t="t" r="r" b="b"/>
            <a:pathLst>
              <a:path w="10688320" h="1076960">
                <a:moveTo>
                  <a:pt x="0" y="0"/>
                </a:moveTo>
                <a:lnTo>
                  <a:pt x="10688320" y="0"/>
                </a:lnTo>
                <a:lnTo>
                  <a:pt x="1068832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532619" y="173990"/>
            <a:ext cx="78486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'o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ri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5921" y="258467"/>
            <a:ext cx="565785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3300" b="1" spc="-5" dirty="0">
                <a:solidFill>
                  <a:srgbClr val="FFFFFF"/>
                </a:solidFill>
                <a:latin typeface="Arial"/>
                <a:cs typeface="Arial"/>
              </a:rPr>
              <a:t>Elaboration du budget</a:t>
            </a:r>
            <a:r>
              <a:rPr sz="3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fr-FR" sz="33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3300" dirty="0">
              <a:latin typeface="Arial"/>
              <a:cs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672479E-0D65-4BD6-BD3A-77653B29A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  <p:pic>
        <p:nvPicPr>
          <p:cNvPr id="1030" name="Picture 6" descr="La vidéoprotection gagne les zones rurales">
            <a:hlinkClick r:id="rId3"/>
            <a:extLst>
              <a:ext uri="{FF2B5EF4-FFF2-40B4-BE49-F238E27FC236}">
                <a16:creationId xmlns:a16="http://schemas.microsoft.com/office/drawing/2014/main" id="{3E05610F-E670-48E7-8D5B-CCFEF9E4C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014" y="2056911"/>
            <a:ext cx="8071025" cy="499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742B66-E75A-487D-A5A4-81ED068FBD1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0" y="4921250"/>
            <a:ext cx="11430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CA771A-DD92-4087-8E5E-7FD7D0A56FE9}"/>
              </a:ext>
            </a:extLst>
          </p:cNvPr>
          <p:cNvPicPr/>
          <p:nvPr/>
        </p:nvPicPr>
        <p:blipFill rotWithShape="1">
          <a:blip r:embed="rId6"/>
          <a:srcRect l="25714" t="32914" r="4318" b="36641"/>
          <a:stretch/>
        </p:blipFill>
        <p:spPr bwMode="auto">
          <a:xfrm>
            <a:off x="6870700" y="3130550"/>
            <a:ext cx="1905000" cy="7239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59863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07"/>
            <a:ext cx="10693400" cy="1187450"/>
          </a:xfrm>
          <a:custGeom>
            <a:avLst/>
            <a:gdLst/>
            <a:ahLst/>
            <a:cxnLst/>
            <a:rect l="l" t="t" r="r" b="b"/>
            <a:pathLst>
              <a:path w="8375650" h="1106170">
                <a:moveTo>
                  <a:pt x="0" y="1106170"/>
                </a:moveTo>
                <a:lnTo>
                  <a:pt x="8375650" y="1106170"/>
                </a:lnTo>
                <a:lnTo>
                  <a:pt x="8375650" y="0"/>
                </a:lnTo>
                <a:lnTo>
                  <a:pt x="0" y="0"/>
                </a:lnTo>
                <a:lnTo>
                  <a:pt x="0" y="110617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49562" y="311221"/>
            <a:ext cx="447865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5" dirty="0" err="1">
                <a:latin typeface="Trebuchet MS"/>
                <a:cs typeface="Trebuchet MS"/>
              </a:rPr>
              <a:t>Objectifs</a:t>
            </a:r>
            <a:r>
              <a:rPr sz="3600" i="1" spc="-75" dirty="0">
                <a:latin typeface="Trebuchet MS"/>
                <a:cs typeface="Trebuchet MS"/>
              </a:rPr>
              <a:t> </a:t>
            </a:r>
            <a:r>
              <a:rPr lang="fr-FR" sz="3600" i="1" spc="-5" dirty="0">
                <a:latin typeface="Trebuchet MS"/>
                <a:cs typeface="Trebuchet MS"/>
              </a:rPr>
              <a:t>2023</a:t>
            </a:r>
            <a:endParaRPr sz="36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500" y="1259022"/>
            <a:ext cx="9542780" cy="6058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fr-FR" sz="2800" b="1" spc="-5" dirty="0">
                <a:solidFill>
                  <a:srgbClr val="006EBF"/>
                </a:solidFill>
                <a:latin typeface="Arial"/>
                <a:cs typeface="Arial"/>
              </a:rPr>
              <a:t>Opérations nouvelles 2023 : </a:t>
            </a:r>
          </a:p>
          <a:p>
            <a:pPr marL="12700">
              <a:spcBef>
                <a:spcPts val="100"/>
              </a:spcBef>
            </a:pPr>
            <a:endParaRPr lang="fr-FR" sz="2800" b="1" spc="-5" dirty="0">
              <a:solidFill>
                <a:srgbClr val="006EBF"/>
              </a:solidFill>
              <a:latin typeface="Arial"/>
              <a:cs typeface="Arial"/>
            </a:endParaRPr>
          </a:p>
          <a:p>
            <a:pPr marL="715010" indent="-342900" algn="just">
              <a:buFont typeface="Wingdings" panose="05000000000000000000" pitchFamily="2" charset="2"/>
              <a:buChar char="ü"/>
            </a:pPr>
            <a:r>
              <a:rPr lang="fr-FR" sz="2000" b="1" spc="-5" dirty="0">
                <a:solidFill>
                  <a:srgbClr val="006EBF"/>
                </a:solidFill>
                <a:latin typeface="Arial"/>
                <a:cs typeface="Arial"/>
              </a:rPr>
              <a:t>Rénovation thermique Mairie </a:t>
            </a:r>
            <a:r>
              <a:rPr lang="fr-FR" sz="2000" b="1" spc="-5" dirty="0">
                <a:solidFill>
                  <a:srgbClr val="006EBF"/>
                </a:solidFill>
                <a:latin typeface="Arial"/>
                <a:cs typeface="Arial"/>
                <a:sym typeface="Wingdings" panose="05000000000000000000" pitchFamily="2" charset="2"/>
              </a:rPr>
              <a:t></a:t>
            </a:r>
            <a:r>
              <a:rPr lang="fr-FR" sz="2000" dirty="0">
                <a:solidFill>
                  <a:srgbClr val="006EBF"/>
                </a:solidFill>
                <a:latin typeface="Times New Roman"/>
                <a:cs typeface="Times New Roman"/>
              </a:rPr>
              <a:t> </a:t>
            </a:r>
            <a:r>
              <a:rPr lang="fr-FR" sz="2000" b="1" spc="55" dirty="0">
                <a:solidFill>
                  <a:srgbClr val="006EBF"/>
                </a:solidFill>
                <a:latin typeface="Arial"/>
                <a:cs typeface="Arial"/>
              </a:rPr>
              <a:t> 840 000 </a:t>
            </a:r>
            <a:r>
              <a:rPr lang="fr-FR" sz="2000" b="1" spc="5" dirty="0">
                <a:solidFill>
                  <a:srgbClr val="006EBF"/>
                </a:solidFill>
                <a:latin typeface="Arial"/>
                <a:cs typeface="Arial"/>
              </a:rPr>
              <a:t>€</a:t>
            </a:r>
            <a:endParaRPr lang="fr-FR" sz="2000" dirty="0">
              <a:latin typeface="Arial"/>
              <a:cs typeface="Arial"/>
            </a:endParaRPr>
          </a:p>
          <a:p>
            <a:pPr marL="372110" algn="just"/>
            <a:r>
              <a:rPr lang="fr-FR" sz="2000" dirty="0">
                <a:latin typeface="Arial"/>
                <a:cs typeface="Arial"/>
              </a:rPr>
              <a:t>	Lancement du marché</a:t>
            </a:r>
          </a:p>
          <a:p>
            <a:pPr marL="372110" algn="just"/>
            <a:endParaRPr lang="fr-FR" sz="2000" dirty="0">
              <a:latin typeface="Arial"/>
              <a:cs typeface="Arial"/>
            </a:endParaRPr>
          </a:p>
          <a:p>
            <a:pPr marL="715010" marR="5080" indent="-342900" algn="just">
              <a:buFont typeface="Wingdings" panose="05000000000000000000" pitchFamily="2" charset="2"/>
              <a:buChar char="ü"/>
            </a:pPr>
            <a:r>
              <a:rPr lang="fr-FR" sz="2000" b="1" spc="-5" dirty="0">
                <a:solidFill>
                  <a:srgbClr val="006EBF"/>
                </a:solidFill>
                <a:latin typeface="Arial"/>
                <a:cs typeface="Arial"/>
              </a:rPr>
              <a:t>Travaux renouvellement chaudière gymnase </a:t>
            </a:r>
            <a:r>
              <a:rPr lang="fr-FR" sz="2000" b="1" spc="-5" dirty="0">
                <a:solidFill>
                  <a:srgbClr val="006EBF"/>
                </a:solidFill>
                <a:latin typeface="Arial"/>
                <a:cs typeface="Arial"/>
                <a:sym typeface="Wingdings" panose="05000000000000000000" pitchFamily="2" charset="2"/>
              </a:rPr>
              <a:t></a:t>
            </a:r>
            <a:r>
              <a:rPr lang="fr-FR" sz="2000" b="1" spc="-5" dirty="0">
                <a:solidFill>
                  <a:srgbClr val="006EBF"/>
                </a:solidFill>
                <a:latin typeface="Arial"/>
                <a:cs typeface="Arial"/>
              </a:rPr>
              <a:t> 60 000 €</a:t>
            </a:r>
          </a:p>
          <a:p>
            <a:pPr marL="372110" marR="5080" algn="just"/>
            <a:r>
              <a:rPr lang="fr-FR" sz="2000" spc="-5" dirty="0">
                <a:latin typeface="Arial"/>
                <a:cs typeface="Arial"/>
              </a:rPr>
              <a:t>	</a:t>
            </a:r>
          </a:p>
          <a:p>
            <a:pPr marL="715010" indent="-342900" algn="just">
              <a:buFont typeface="Wingdings" panose="05000000000000000000" pitchFamily="2" charset="2"/>
              <a:buChar char="ü"/>
            </a:pPr>
            <a:r>
              <a:rPr lang="fr-FR" sz="2000" b="1" spc="-5" dirty="0">
                <a:solidFill>
                  <a:srgbClr val="006EBF"/>
                </a:solidFill>
                <a:latin typeface="Arial"/>
                <a:cs typeface="Arial"/>
              </a:rPr>
              <a:t>Travaux </a:t>
            </a:r>
            <a:r>
              <a:rPr lang="fr-FR" sz="2000" b="1" spc="-5" dirty="0" err="1">
                <a:solidFill>
                  <a:srgbClr val="006EBF"/>
                </a:solidFill>
                <a:latin typeface="Arial"/>
                <a:cs typeface="Arial"/>
              </a:rPr>
              <a:t>Ad’Hap</a:t>
            </a:r>
            <a:r>
              <a:rPr lang="fr-FR" sz="2000" b="1" spc="-5" dirty="0">
                <a:solidFill>
                  <a:srgbClr val="006EBF"/>
                </a:solidFill>
                <a:latin typeface="Arial"/>
                <a:cs typeface="Arial"/>
              </a:rPr>
              <a:t> </a:t>
            </a:r>
            <a:r>
              <a:rPr lang="fr-FR" sz="2000" dirty="0">
                <a:solidFill>
                  <a:srgbClr val="006EBF"/>
                </a:solidFill>
                <a:latin typeface="Wingdings"/>
                <a:cs typeface="Wingdings"/>
              </a:rPr>
              <a:t></a:t>
            </a:r>
            <a:r>
              <a:rPr lang="fr-FR" sz="2000" dirty="0">
                <a:solidFill>
                  <a:srgbClr val="006EBF"/>
                </a:solidFill>
                <a:latin typeface="Times New Roman"/>
                <a:cs typeface="Times New Roman"/>
              </a:rPr>
              <a:t> </a:t>
            </a:r>
            <a:r>
              <a:rPr lang="fr-FR" sz="2000" b="1" dirty="0">
                <a:solidFill>
                  <a:srgbClr val="006EBF"/>
                </a:solidFill>
                <a:latin typeface="Arial"/>
                <a:cs typeface="Arial"/>
              </a:rPr>
              <a:t>30 000 €</a:t>
            </a:r>
            <a:endParaRPr lang="fr-FR" sz="2000" dirty="0">
              <a:latin typeface="Arial"/>
              <a:cs typeface="Arial"/>
            </a:endParaRPr>
          </a:p>
          <a:p>
            <a:pPr marL="372110" algn="just"/>
            <a:r>
              <a:rPr lang="fr-FR" sz="2000" dirty="0">
                <a:latin typeface="Arial"/>
                <a:cs typeface="Arial"/>
              </a:rPr>
              <a:t>	travaux de mise aux normes pour rendre accessible les bâtiments communaux aux personnes à mobilité réduite</a:t>
            </a:r>
          </a:p>
          <a:p>
            <a:pPr marL="372110" algn="just"/>
            <a:endParaRPr lang="fr-FR" sz="2000" dirty="0">
              <a:latin typeface="Arial"/>
              <a:cs typeface="Arial"/>
            </a:endParaRPr>
          </a:p>
          <a:p>
            <a:pPr marL="715010" lvl="0" indent="-342900" algn="just">
              <a:buFont typeface="Wingdings" panose="05000000000000000000" pitchFamily="2" charset="2"/>
              <a:buChar char="ü"/>
              <a:tabLst>
                <a:tab pos="3552825" algn="l"/>
              </a:tabLst>
            </a:pPr>
            <a:r>
              <a:rPr lang="fr-FR" sz="2000" b="1" spc="-5" dirty="0">
                <a:solidFill>
                  <a:srgbClr val="006EBF"/>
                </a:solidFill>
                <a:latin typeface="Arial"/>
                <a:cs typeface="Arial"/>
              </a:rPr>
              <a:t>Installation toilettes automatique Place du Champ de Foire </a:t>
            </a:r>
            <a:r>
              <a:rPr lang="fr-FR" sz="2000" b="1" spc="-5" dirty="0">
                <a:solidFill>
                  <a:srgbClr val="006EBF"/>
                </a:solidFill>
                <a:latin typeface="Arial"/>
                <a:cs typeface="Arial"/>
                <a:sym typeface="Wingdings" panose="05000000000000000000" pitchFamily="2" charset="2"/>
              </a:rPr>
              <a:t></a:t>
            </a:r>
            <a:r>
              <a:rPr lang="fr-FR" sz="2000" dirty="0">
                <a:solidFill>
                  <a:srgbClr val="006EBF"/>
                </a:solidFill>
                <a:latin typeface="Times New Roman"/>
                <a:cs typeface="Times New Roman"/>
              </a:rPr>
              <a:t> </a:t>
            </a:r>
            <a:r>
              <a:rPr lang="fr-FR" sz="2000" b="1" dirty="0">
                <a:solidFill>
                  <a:srgbClr val="006EBF"/>
                </a:solidFill>
                <a:latin typeface="Arial"/>
                <a:cs typeface="Arial"/>
              </a:rPr>
              <a:t>95 000 €</a:t>
            </a:r>
            <a:endParaRPr lang="fr-FR" sz="2000" b="1" dirty="0">
              <a:solidFill>
                <a:prstClr val="black"/>
              </a:solidFill>
              <a:latin typeface="Arial"/>
              <a:cs typeface="Arial"/>
            </a:endParaRPr>
          </a:p>
          <a:p>
            <a:pPr marL="372110" lvl="0" algn="just">
              <a:tabLst>
                <a:tab pos="3552825" algn="l"/>
              </a:tabLst>
            </a:pPr>
            <a:r>
              <a:rPr lang="fr-FR" sz="2000" spc="-5" dirty="0">
                <a:solidFill>
                  <a:prstClr val="black"/>
                </a:solidFill>
                <a:latin typeface="Arial"/>
                <a:cs typeface="Arial"/>
              </a:rPr>
              <a:t>        Lancement du marché </a:t>
            </a:r>
          </a:p>
          <a:p>
            <a:pPr marL="372110" lvl="0" algn="just">
              <a:tabLst>
                <a:tab pos="3552825" algn="l"/>
              </a:tabLst>
            </a:pPr>
            <a:endParaRPr lang="fr-FR" sz="2000" spc="-5" dirty="0">
              <a:solidFill>
                <a:prstClr val="black"/>
              </a:solidFill>
              <a:latin typeface="Arial"/>
              <a:cs typeface="Arial"/>
            </a:endParaRPr>
          </a:p>
          <a:p>
            <a:pPr marL="715010" marR="5080" lvl="0" indent="-3429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sz="2000" b="1" kern="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Réserve foncière </a:t>
            </a:r>
            <a:r>
              <a:rPr lang="fr-FR" sz="2000" b="1" spc="-5" dirty="0">
                <a:solidFill>
                  <a:srgbClr val="0070C0"/>
                </a:solidFill>
                <a:latin typeface="Arial"/>
                <a:cs typeface="Arial"/>
                <a:sym typeface="Wingdings" panose="05000000000000000000" pitchFamily="2" charset="2"/>
              </a:rPr>
              <a:t></a:t>
            </a:r>
            <a:r>
              <a:rPr kumimoji="0" lang="fr-FR" sz="2000" b="1" i="0" u="none" strike="noStrike" kern="1200" cap="none" spc="-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r-FR" sz="2000" b="1" i="0" u="none" strike="noStrike" kern="1200" cap="none" spc="-5" normalizeH="0" baseline="0" noProof="0" dirty="0">
                <a:ln>
                  <a:noFill/>
                </a:ln>
                <a:solidFill>
                  <a:srgbClr val="006EB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150 000€</a:t>
            </a:r>
          </a:p>
          <a:p>
            <a:pPr marL="372110" marR="508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</a:t>
            </a:r>
            <a:endParaRPr lang="fr-FR" sz="2000" dirty="0">
              <a:latin typeface="Arial"/>
              <a:cs typeface="Arial"/>
            </a:endParaRPr>
          </a:p>
          <a:p>
            <a:pPr marL="372110" marR="508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000" spc="-5" dirty="0">
              <a:latin typeface="Arial"/>
              <a:cs typeface="Arial"/>
            </a:endParaRPr>
          </a:p>
          <a:p>
            <a:pPr marL="372110" algn="just">
              <a:lnSpc>
                <a:spcPct val="100000"/>
              </a:lnSpc>
              <a:tabLst>
                <a:tab pos="3552825" algn="l"/>
              </a:tabLst>
            </a:pPr>
            <a:endParaRPr lang="fr-FR" sz="2000" b="1" spc="-5" dirty="0">
              <a:solidFill>
                <a:srgbClr val="006EBF"/>
              </a:solidFill>
              <a:latin typeface="Arial"/>
              <a:cs typeface="Arial"/>
            </a:endParaRPr>
          </a:p>
          <a:p>
            <a:pPr marL="372110" lvl="0" algn="just">
              <a:tabLst>
                <a:tab pos="3552825" algn="l"/>
              </a:tabLst>
            </a:pPr>
            <a:endParaRPr lang="fr-FR" sz="800" b="1" spc="-5" dirty="0">
              <a:solidFill>
                <a:srgbClr val="006EBF"/>
              </a:solidFill>
              <a:latin typeface="Arial"/>
              <a:cs typeface="Arial"/>
            </a:endParaRPr>
          </a:p>
          <a:p>
            <a:pPr marL="372110" marR="5080" algn="just"/>
            <a:endParaRPr lang="fr-FR" sz="800" b="1" spc="-5" dirty="0">
              <a:solidFill>
                <a:srgbClr val="006EBF"/>
              </a:solidFill>
              <a:latin typeface="Arial"/>
              <a:cs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F85BF7D-4DF9-435B-A971-9D5AF27F4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57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650" y="1416050"/>
            <a:ext cx="9941559" cy="37805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sz="24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342900" indent="-342900" algn="just">
              <a:spcBef>
                <a:spcPts val="10"/>
              </a:spcBef>
              <a:buFont typeface="Wingdings" panose="05000000000000000000" pitchFamily="2" charset="2"/>
              <a:buChar char="ü"/>
            </a:pPr>
            <a:r>
              <a:rPr lang="fr-FR" sz="2400" b="1" spc="-10" dirty="0">
                <a:solidFill>
                  <a:srgbClr val="002060"/>
                </a:solidFill>
                <a:latin typeface="Arial"/>
                <a:cs typeface="Arial"/>
              </a:rPr>
              <a:t>S</a:t>
            </a:r>
            <a:r>
              <a:rPr lang="fr-FR" sz="2400" b="1" dirty="0">
                <a:solidFill>
                  <a:srgbClr val="002060"/>
                </a:solidFill>
                <a:latin typeface="Arial"/>
                <a:cs typeface="Arial"/>
              </a:rPr>
              <a:t>u</a:t>
            </a:r>
            <a:r>
              <a:rPr lang="fr-FR" sz="2400" b="1" spc="-5" dirty="0">
                <a:solidFill>
                  <a:srgbClr val="002060"/>
                </a:solidFill>
                <a:latin typeface="Arial"/>
                <a:cs typeface="Arial"/>
              </a:rPr>
              <a:t>b</a:t>
            </a:r>
            <a:r>
              <a:rPr lang="fr-FR" sz="2400" b="1" dirty="0">
                <a:solidFill>
                  <a:srgbClr val="002060"/>
                </a:solidFill>
                <a:latin typeface="Arial"/>
                <a:cs typeface="Arial"/>
              </a:rPr>
              <a:t>v</a:t>
            </a:r>
            <a:r>
              <a:rPr lang="fr-FR" sz="2400" b="1" spc="-5" dirty="0">
                <a:solidFill>
                  <a:srgbClr val="002060"/>
                </a:solidFill>
                <a:latin typeface="Arial"/>
                <a:cs typeface="Arial"/>
              </a:rPr>
              <a:t>en</a:t>
            </a:r>
            <a:r>
              <a:rPr lang="fr-FR" sz="2400" b="1" dirty="0">
                <a:solidFill>
                  <a:srgbClr val="002060"/>
                </a:solidFill>
                <a:latin typeface="Arial"/>
                <a:cs typeface="Arial"/>
              </a:rPr>
              <a:t>t</a:t>
            </a:r>
            <a:r>
              <a:rPr lang="fr-FR" sz="2400" b="1" spc="-5" dirty="0">
                <a:solidFill>
                  <a:srgbClr val="002060"/>
                </a:solidFill>
                <a:latin typeface="Arial"/>
                <a:cs typeface="Arial"/>
              </a:rPr>
              <a:t>io</a:t>
            </a:r>
            <a:r>
              <a:rPr lang="fr-FR" sz="2400" b="1" dirty="0">
                <a:solidFill>
                  <a:srgbClr val="002060"/>
                </a:solidFill>
                <a:latin typeface="Arial"/>
                <a:cs typeface="Arial"/>
              </a:rPr>
              <a:t>ns</a:t>
            </a:r>
            <a:r>
              <a:rPr lang="fr-FR" sz="2400" b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fr-FR" sz="2400" b="1" dirty="0">
                <a:solidFill>
                  <a:srgbClr val="002060"/>
                </a:solidFill>
                <a:latin typeface="Arial"/>
                <a:cs typeface="Arial"/>
              </a:rPr>
              <a:t>:	</a:t>
            </a:r>
            <a:r>
              <a:rPr lang="fr-FR" sz="2400" dirty="0">
                <a:latin typeface="Arial"/>
                <a:cs typeface="Arial"/>
              </a:rPr>
              <a:t>les montants alloués dépendront du niveau de financement de nos partenaires. </a:t>
            </a:r>
          </a:p>
          <a:p>
            <a:pPr marL="342900" indent="-342900" algn="just">
              <a:spcBef>
                <a:spcPts val="10"/>
              </a:spcBef>
              <a:buFont typeface="Wingdings" panose="05000000000000000000" pitchFamily="2" charset="2"/>
              <a:buChar char="ü"/>
            </a:pPr>
            <a:endParaRPr lang="fr-FR" sz="2400" b="1" spc="-4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342900" indent="-342900" algn="just">
              <a:spcBef>
                <a:spcPts val="10"/>
              </a:spcBef>
              <a:buFont typeface="Wingdings" panose="05000000000000000000" pitchFamily="2" charset="2"/>
              <a:buChar char="ü"/>
            </a:pPr>
            <a:r>
              <a:rPr sz="2400" b="1" spc="-40" dirty="0">
                <a:solidFill>
                  <a:srgbClr val="002060"/>
                </a:solidFill>
                <a:latin typeface="Arial"/>
                <a:cs typeface="Arial"/>
              </a:rPr>
              <a:t>FCTVA 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: </a:t>
            </a:r>
            <a:r>
              <a:rPr lang="fr-FR" sz="2400" spc="-5" dirty="0">
                <a:solidFill>
                  <a:srgbClr val="002060"/>
                </a:solidFill>
                <a:latin typeface="Arial"/>
                <a:cs typeface="Arial"/>
              </a:rPr>
              <a:t>10</a:t>
            </a:r>
            <a:r>
              <a:rPr lang="fr-FR" sz="2400" spc="-5" dirty="0">
                <a:latin typeface="Arial"/>
                <a:cs typeface="Arial"/>
              </a:rPr>
              <a:t>0</a:t>
            </a:r>
            <a:r>
              <a:rPr sz="2400" spc="-5" dirty="0">
                <a:latin typeface="Arial"/>
                <a:cs typeface="Arial"/>
              </a:rPr>
              <a:t> K€ </a:t>
            </a:r>
            <a:endParaRPr sz="2400" dirty="0">
              <a:latin typeface="Arial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50"/>
              </a:spcBef>
              <a:buFont typeface="Wingdings" panose="05000000000000000000" pitchFamily="2" charset="2"/>
              <a:buChar char="ü"/>
            </a:pPr>
            <a:endParaRPr sz="1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sz="2400" b="1" spc="-5" dirty="0" err="1">
                <a:solidFill>
                  <a:srgbClr val="002060"/>
                </a:solidFill>
                <a:latin typeface="Arial"/>
                <a:cs typeface="Arial"/>
              </a:rPr>
              <a:t>A</a:t>
            </a:r>
            <a:r>
              <a:rPr sz="2400" b="1" spc="-10" dirty="0" err="1">
                <a:solidFill>
                  <a:srgbClr val="002060"/>
                </a:solidFill>
                <a:latin typeface="Arial"/>
                <a:cs typeface="Arial"/>
              </a:rPr>
              <a:t>m</a:t>
            </a:r>
            <a:r>
              <a:rPr sz="2400" b="1" dirty="0" err="1">
                <a:solidFill>
                  <a:srgbClr val="002060"/>
                </a:solidFill>
                <a:latin typeface="Arial"/>
                <a:cs typeface="Arial"/>
              </a:rPr>
              <a:t>o</a:t>
            </a:r>
            <a:r>
              <a:rPr sz="2400" b="1" spc="-10" dirty="0" err="1">
                <a:solidFill>
                  <a:srgbClr val="002060"/>
                </a:solidFill>
                <a:latin typeface="Arial"/>
                <a:cs typeface="Arial"/>
              </a:rPr>
              <a:t>r</a:t>
            </a:r>
            <a:r>
              <a:rPr sz="2400" b="1" spc="-5" dirty="0" err="1">
                <a:solidFill>
                  <a:srgbClr val="002060"/>
                </a:solidFill>
                <a:latin typeface="Arial"/>
                <a:cs typeface="Arial"/>
              </a:rPr>
              <a:t>tis</a:t>
            </a:r>
            <a:r>
              <a:rPr sz="2400" b="1" dirty="0" err="1">
                <a:solidFill>
                  <a:srgbClr val="002060"/>
                </a:solidFill>
                <a:latin typeface="Arial"/>
                <a:cs typeface="Arial"/>
              </a:rPr>
              <a:t>s</a:t>
            </a:r>
            <a:r>
              <a:rPr sz="2400" b="1" spc="-5" dirty="0" err="1">
                <a:solidFill>
                  <a:srgbClr val="002060"/>
                </a:solidFill>
                <a:latin typeface="Arial"/>
                <a:cs typeface="Arial"/>
              </a:rPr>
              <a:t>e</a:t>
            </a:r>
            <a:r>
              <a:rPr sz="2400" b="1" dirty="0" err="1">
                <a:solidFill>
                  <a:srgbClr val="002060"/>
                </a:solidFill>
                <a:latin typeface="Arial"/>
                <a:cs typeface="Arial"/>
              </a:rPr>
              <a:t>m</a:t>
            </a:r>
            <a:r>
              <a:rPr sz="2400" b="1" spc="-5" dirty="0" err="1">
                <a:solidFill>
                  <a:srgbClr val="002060"/>
                </a:solidFill>
                <a:latin typeface="Arial"/>
                <a:cs typeface="Arial"/>
              </a:rPr>
              <a:t>e</a:t>
            </a:r>
            <a:r>
              <a:rPr sz="2400" b="1" dirty="0" err="1">
                <a:solidFill>
                  <a:srgbClr val="002060"/>
                </a:solidFill>
                <a:latin typeface="Arial"/>
                <a:cs typeface="Arial"/>
              </a:rPr>
              <a:t>n</a:t>
            </a:r>
            <a:r>
              <a:rPr sz="2400" b="1" spc="-5" dirty="0" err="1">
                <a:solidFill>
                  <a:srgbClr val="002060"/>
                </a:solidFill>
                <a:latin typeface="Arial"/>
                <a:cs typeface="Arial"/>
              </a:rPr>
              <a:t>t</a:t>
            </a:r>
            <a:r>
              <a:rPr sz="2400" b="1" dirty="0" err="1">
                <a:solidFill>
                  <a:srgbClr val="002060"/>
                </a:solidFill>
                <a:latin typeface="Arial"/>
                <a:cs typeface="Arial"/>
              </a:rPr>
              <a:t>s</a:t>
            </a:r>
            <a:r>
              <a:rPr sz="2400" b="1" dirty="0">
                <a:solidFill>
                  <a:srgbClr val="002060"/>
                </a:solidFill>
                <a:latin typeface="Arial"/>
                <a:cs typeface="Arial"/>
              </a:rPr>
              <a:t> :</a:t>
            </a:r>
            <a:r>
              <a:rPr sz="2400" b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fr-FR" sz="2400" dirty="0">
                <a:latin typeface="Arial"/>
                <a:cs typeface="Arial"/>
              </a:rPr>
              <a:t>239 </a:t>
            </a:r>
            <a:r>
              <a:rPr sz="2400" spc="-10" dirty="0">
                <a:latin typeface="Arial"/>
                <a:cs typeface="Arial"/>
              </a:rPr>
              <a:t>K</a:t>
            </a:r>
            <a:r>
              <a:rPr sz="2400" dirty="0">
                <a:latin typeface="Arial"/>
                <a:cs typeface="Arial"/>
              </a:rPr>
              <a:t>€</a:t>
            </a:r>
          </a:p>
          <a:p>
            <a:pPr marL="285750" indent="-285750" algn="just">
              <a:lnSpc>
                <a:spcPct val="100000"/>
              </a:lnSpc>
              <a:spcBef>
                <a:spcPts val="45"/>
              </a:spcBef>
              <a:buFont typeface="Wingdings" panose="05000000000000000000" pitchFamily="2" charset="2"/>
              <a:buChar char="ü"/>
            </a:pPr>
            <a:endParaRPr sz="1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355600" marR="362585" indent="-342900" algn="just">
              <a:lnSpc>
                <a:spcPct val="100000"/>
              </a:lnSpc>
              <a:buFont typeface="Wingdings" panose="05000000000000000000" pitchFamily="2" charset="2"/>
              <a:buChar char="ü"/>
              <a:tabLst>
                <a:tab pos="228600" algn="l"/>
              </a:tabLst>
            </a:pPr>
            <a:r>
              <a:rPr lang="fr-FR" sz="2400" b="1" spc="-5" dirty="0">
                <a:solidFill>
                  <a:srgbClr val="002060"/>
                </a:solidFill>
                <a:latin typeface="Arial"/>
                <a:cs typeface="Arial"/>
              </a:rPr>
              <a:t>Equilibre de la section d’investissement </a:t>
            </a:r>
            <a:r>
              <a:rPr lang="fr-FR" sz="2400" spc="-5" dirty="0">
                <a:latin typeface="Arial"/>
                <a:cs typeface="Arial"/>
              </a:rPr>
              <a:t>assuré par ponction d’une partie de l’excédent de fonctionnement reporté à hauteur de 870 k€ selon les investissements réalisés.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20430" y="0"/>
            <a:ext cx="10688320" cy="1076960"/>
          </a:xfrm>
          <a:custGeom>
            <a:avLst/>
            <a:gdLst/>
            <a:ahLst/>
            <a:cxnLst/>
            <a:rect l="l" t="t" r="r" b="b"/>
            <a:pathLst>
              <a:path w="10688320" h="1076960">
                <a:moveTo>
                  <a:pt x="0" y="0"/>
                </a:moveTo>
                <a:lnTo>
                  <a:pt x="10688320" y="0"/>
                </a:lnTo>
                <a:lnTo>
                  <a:pt x="1068832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532619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indent="-190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ien</a:t>
            </a:r>
            <a:r>
              <a:rPr sz="1100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4650" y="152400"/>
            <a:ext cx="694690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Budget d'investissement </a:t>
            </a:r>
            <a:r>
              <a:rPr dirty="0"/>
              <a:t>:</a:t>
            </a:r>
            <a:r>
              <a:rPr spc="-20" dirty="0"/>
              <a:t> </a:t>
            </a:r>
            <a:r>
              <a:rPr spc="-5" dirty="0"/>
              <a:t>recettes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13748B-BEA3-49FE-A49A-E15C835E9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726930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63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93038" y="133350"/>
            <a:ext cx="675386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3200" spc="-5" dirty="0"/>
              <a:t>Les Orientations du Budget </a:t>
            </a:r>
            <a:r>
              <a:rPr lang="fr-FR" sz="3200" spc="-10" dirty="0"/>
              <a:t>2022</a:t>
            </a:r>
            <a:endParaRPr sz="3200" dirty="0"/>
          </a:p>
        </p:txBody>
      </p:sp>
      <p:sp>
        <p:nvSpPr>
          <p:cNvPr id="5" name="object 5"/>
          <p:cNvSpPr txBox="1"/>
          <p:nvPr/>
        </p:nvSpPr>
        <p:spPr>
          <a:xfrm>
            <a:off x="173797" y="1186211"/>
            <a:ext cx="3360333" cy="2058256"/>
          </a:xfrm>
          <a:prstGeom prst="rect">
            <a:avLst/>
          </a:prstGeom>
          <a:solidFill>
            <a:srgbClr val="F69445"/>
          </a:solidFill>
          <a:ln w="25518">
            <a:solidFill>
              <a:srgbClr val="375C88"/>
            </a:solidFill>
          </a:ln>
        </p:spPr>
        <p:txBody>
          <a:bodyPr vert="horz" wrap="square" lIns="0" tIns="13335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50"/>
              </a:spcBef>
            </a:pPr>
            <a:r>
              <a:rPr sz="2000" b="1" spc="-5" dirty="0">
                <a:latin typeface="Arial"/>
                <a:cs typeface="Arial"/>
              </a:rPr>
              <a:t>Enfance </a:t>
            </a:r>
            <a:r>
              <a:rPr sz="2000" b="1" dirty="0">
                <a:latin typeface="Arial"/>
                <a:cs typeface="Arial"/>
              </a:rPr>
              <a:t>Jeunesse &amp;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sports</a:t>
            </a:r>
          </a:p>
          <a:p>
            <a:pPr marL="285750" marR="434340" indent="-28575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690880" algn="l"/>
              </a:tabLst>
            </a:pPr>
            <a:r>
              <a:rPr lang="fr-FR" sz="1700" spc="-5" dirty="0">
                <a:latin typeface="Arial"/>
                <a:cs typeface="Arial"/>
              </a:rPr>
              <a:t>Poursuite du projet de construction d’une nouvelle école intégrant une cuisine centrale et un restaurant scolaire.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82141" y="3541553"/>
            <a:ext cx="3748570" cy="3813865"/>
          </a:xfrm>
          <a:prstGeom prst="rect">
            <a:avLst/>
          </a:prstGeom>
          <a:solidFill>
            <a:srgbClr val="00AEEE"/>
          </a:solidFill>
          <a:ln w="25518">
            <a:solidFill>
              <a:srgbClr val="375C88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045844" marR="659765" indent="-328930">
              <a:lnSpc>
                <a:spcPct val="100000"/>
              </a:lnSpc>
              <a:spcBef>
                <a:spcPts val="100"/>
              </a:spcBef>
            </a:pPr>
            <a:r>
              <a:rPr sz="2000" b="1" dirty="0" err="1">
                <a:latin typeface="Arial"/>
                <a:cs typeface="Arial"/>
              </a:rPr>
              <a:t>Aménagement</a:t>
            </a:r>
            <a:endParaRPr lang="fr-FR" sz="2000" b="1" spc="-105" dirty="0">
              <a:latin typeface="Arial"/>
              <a:cs typeface="Arial"/>
            </a:endParaRPr>
          </a:p>
          <a:p>
            <a:pPr marL="1045844" marR="659765" indent="-328930">
              <a:lnSpc>
                <a:spcPct val="100000"/>
              </a:lnSpc>
              <a:spcBef>
                <a:spcPts val="100"/>
              </a:spcBef>
            </a:pPr>
            <a:r>
              <a:rPr sz="2000" b="1" dirty="0" err="1">
                <a:latin typeface="Arial"/>
                <a:cs typeface="Arial"/>
              </a:rPr>
              <a:t>urbain</a:t>
            </a:r>
            <a:r>
              <a:rPr sz="2000" b="1" dirty="0">
                <a:latin typeface="Arial"/>
                <a:cs typeface="Arial"/>
              </a:rPr>
              <a:t>  </a:t>
            </a:r>
            <a:endParaRPr lang="fr-FR" sz="2000" b="1" dirty="0">
              <a:latin typeface="Arial"/>
              <a:cs typeface="Arial"/>
            </a:endParaRPr>
          </a:p>
          <a:p>
            <a:pPr marL="1045844" marR="659765" indent="-328930">
              <a:lnSpc>
                <a:spcPct val="100000"/>
              </a:lnSpc>
              <a:spcBef>
                <a:spcPts val="100"/>
              </a:spcBef>
            </a:pPr>
            <a:r>
              <a:rPr sz="2000" b="1" spc="-5" dirty="0" err="1">
                <a:latin typeface="Arial"/>
                <a:cs typeface="Arial"/>
              </a:rPr>
              <a:t>Patrimoine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Bâti</a:t>
            </a:r>
            <a:endParaRPr sz="2000" b="1" dirty="0">
              <a:latin typeface="Arial"/>
              <a:cs typeface="Arial"/>
            </a:endParaRPr>
          </a:p>
          <a:p>
            <a:pPr marL="403860" marR="149225" indent="-40386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403860" algn="l"/>
              </a:tabLst>
            </a:pPr>
            <a:r>
              <a:rPr lang="fr-FR" sz="1700" dirty="0">
                <a:latin typeface="Arial"/>
                <a:cs typeface="Arial"/>
              </a:rPr>
              <a:t>Rénovation énergétique de la Mairie</a:t>
            </a:r>
          </a:p>
          <a:p>
            <a:pPr marL="403860" marR="149225" indent="-40386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403860" algn="l"/>
              </a:tabLst>
            </a:pPr>
            <a:r>
              <a:rPr lang="fr-FR" sz="1700" dirty="0">
                <a:latin typeface="Arial"/>
                <a:cs typeface="Arial"/>
              </a:rPr>
              <a:t>Poursuite de l’aménagement de salles au Centre Médico Social</a:t>
            </a:r>
          </a:p>
          <a:p>
            <a:pPr marL="403860" marR="149225" indent="-40386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403860" algn="l"/>
              </a:tabLst>
            </a:pPr>
            <a:r>
              <a:rPr lang="fr-FR" sz="1700" dirty="0">
                <a:latin typeface="Arial"/>
                <a:cs typeface="Arial"/>
              </a:rPr>
              <a:t>Rénovation du gymnase (remplacement chaufferie, travaux d’amélioration des locaux)</a:t>
            </a:r>
          </a:p>
          <a:p>
            <a:pPr marL="403860" marR="149225" indent="-40386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403860" algn="l"/>
              </a:tabLst>
            </a:pPr>
            <a:r>
              <a:rPr lang="fr-FR" sz="1700" dirty="0">
                <a:latin typeface="Arial"/>
                <a:cs typeface="Arial"/>
              </a:rPr>
              <a:t>Réaménagement des logements du Pavillon de Trousse-Barrière et du stade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73041" y="3547528"/>
            <a:ext cx="3457010" cy="3829253"/>
          </a:xfrm>
          <a:prstGeom prst="rect">
            <a:avLst/>
          </a:prstGeom>
          <a:solidFill>
            <a:srgbClr val="BF4F4C"/>
          </a:solidFill>
          <a:ln w="25518">
            <a:solidFill>
              <a:srgbClr val="375C88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674370" marR="668655" algn="ctr">
              <a:lnSpc>
                <a:spcPct val="100000"/>
              </a:lnSpc>
              <a:spcBef>
                <a:spcPts val="1060"/>
              </a:spcBef>
            </a:pPr>
            <a:r>
              <a:rPr sz="2000" b="1" dirty="0">
                <a:latin typeface="Arial"/>
                <a:cs typeface="Arial"/>
              </a:rPr>
              <a:t>Espaces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publics</a:t>
            </a:r>
            <a:r>
              <a:rPr lang="fr-FR" sz="2000" b="1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Cadre de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vie</a:t>
            </a:r>
            <a:endParaRPr sz="2000" b="1" dirty="0">
              <a:latin typeface="Arial"/>
              <a:cs typeface="Arial"/>
            </a:endParaRPr>
          </a:p>
          <a:p>
            <a:pPr marL="420370" marR="130810" indent="-28575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  <a:tabLst>
                <a:tab pos="408940" algn="l"/>
              </a:tabLst>
            </a:pPr>
            <a:r>
              <a:rPr lang="fr-FR" sz="1700" dirty="0">
                <a:latin typeface="Arial"/>
                <a:cs typeface="Arial"/>
              </a:rPr>
              <a:t> Renouvellement du mobilier urbain</a:t>
            </a:r>
          </a:p>
          <a:p>
            <a:pPr marL="420370" marR="130810" indent="-28575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  <a:tabLst>
                <a:tab pos="408940" algn="l"/>
              </a:tabLst>
            </a:pPr>
            <a:r>
              <a:rPr lang="fr-FR" sz="1700" dirty="0">
                <a:latin typeface="Arial"/>
                <a:cs typeface="Arial"/>
              </a:rPr>
              <a:t> Maintien du label 4 Fleurs des villes et villages fleuris </a:t>
            </a:r>
          </a:p>
          <a:p>
            <a:pPr marL="420370" marR="130810" indent="-28575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  <a:tabLst>
                <a:tab pos="408940" algn="l"/>
              </a:tabLst>
            </a:pPr>
            <a:r>
              <a:rPr lang="fr-FR" sz="1700" dirty="0">
                <a:latin typeface="Arial"/>
                <a:cs typeface="Arial"/>
              </a:rPr>
              <a:t> Remplacement des toilettes publiques de la place du Champ de Foire par des toilettes automatiques et destruction de 3 toilettes vétustes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21739" y="1180761"/>
            <a:ext cx="4013556" cy="2144177"/>
          </a:xfrm>
          <a:prstGeom prst="rect">
            <a:avLst/>
          </a:prstGeom>
          <a:solidFill>
            <a:srgbClr val="9AB957"/>
          </a:solidFill>
          <a:ln w="25518">
            <a:solidFill>
              <a:srgbClr val="375C88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471805">
              <a:lnSpc>
                <a:spcPct val="100000"/>
              </a:lnSpc>
              <a:spcBef>
                <a:spcPts val="40"/>
              </a:spcBef>
            </a:pPr>
            <a:r>
              <a:rPr sz="2000" b="1" spc="-5" dirty="0">
                <a:latin typeface="Arial"/>
                <a:cs typeface="Arial"/>
              </a:rPr>
              <a:t>Culture Manifestations</a:t>
            </a:r>
            <a:endParaRPr sz="2000" b="1" dirty="0">
              <a:latin typeface="Arial"/>
              <a:cs typeface="Arial"/>
            </a:endParaRPr>
          </a:p>
          <a:p>
            <a:pPr marL="335280" marR="20955" indent="-33528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335280" algn="l"/>
              </a:tabLst>
            </a:pPr>
            <a:r>
              <a:rPr lang="fr-FR" sz="1700" dirty="0">
                <a:latin typeface="Arial"/>
                <a:cs typeface="Arial"/>
              </a:rPr>
              <a:t>Projet de micro-folie au château de Trousse-barrière</a:t>
            </a:r>
          </a:p>
          <a:p>
            <a:pPr marL="335280" marR="20955" indent="-33528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335280" algn="l"/>
              </a:tabLst>
            </a:pPr>
            <a:r>
              <a:rPr lang="fr-FR" sz="1700" dirty="0">
                <a:latin typeface="Arial"/>
                <a:cs typeface="Arial"/>
              </a:rPr>
              <a:t>Soutien aux associations culturelles locales</a:t>
            </a:r>
          </a:p>
          <a:p>
            <a:pPr marL="335280" marR="20955" indent="-33528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335280" algn="l"/>
              </a:tabLst>
            </a:pPr>
            <a:r>
              <a:rPr lang="fr-FR" sz="1700" dirty="0">
                <a:latin typeface="Arial"/>
                <a:cs typeface="Arial"/>
              </a:rPr>
              <a:t>Programmation culturelle confiée par une société de production du territoire intercommunal</a:t>
            </a:r>
          </a:p>
        </p:txBody>
      </p:sp>
      <p:sp>
        <p:nvSpPr>
          <p:cNvPr id="10" name="object 10"/>
          <p:cNvSpPr/>
          <p:nvPr/>
        </p:nvSpPr>
        <p:spPr>
          <a:xfrm>
            <a:off x="4773477" y="3018050"/>
            <a:ext cx="1066800" cy="1007110"/>
          </a:xfrm>
          <a:custGeom>
            <a:avLst/>
            <a:gdLst/>
            <a:ahLst/>
            <a:cxnLst/>
            <a:rect l="l" t="t" r="r" b="b"/>
            <a:pathLst>
              <a:path w="1066800" h="1007110">
                <a:moveTo>
                  <a:pt x="533400" y="0"/>
                </a:moveTo>
                <a:lnTo>
                  <a:pt x="478789" y="2539"/>
                </a:lnTo>
                <a:lnTo>
                  <a:pt x="425450" y="10160"/>
                </a:lnTo>
                <a:lnTo>
                  <a:pt x="374650" y="22860"/>
                </a:lnTo>
                <a:lnTo>
                  <a:pt x="325119" y="39369"/>
                </a:lnTo>
                <a:lnTo>
                  <a:pt x="279400" y="60960"/>
                </a:lnTo>
                <a:lnTo>
                  <a:pt x="234950" y="86360"/>
                </a:lnTo>
                <a:lnTo>
                  <a:pt x="193039" y="115569"/>
                </a:lnTo>
                <a:lnTo>
                  <a:pt x="156209" y="147319"/>
                </a:lnTo>
                <a:lnTo>
                  <a:pt x="120650" y="182879"/>
                </a:lnTo>
                <a:lnTo>
                  <a:pt x="90169" y="222250"/>
                </a:lnTo>
                <a:lnTo>
                  <a:pt x="63500" y="262889"/>
                </a:lnTo>
                <a:lnTo>
                  <a:pt x="40639" y="307339"/>
                </a:lnTo>
                <a:lnTo>
                  <a:pt x="22859" y="354329"/>
                </a:lnTo>
                <a:lnTo>
                  <a:pt x="10159" y="402589"/>
                </a:lnTo>
                <a:lnTo>
                  <a:pt x="2539" y="452119"/>
                </a:lnTo>
                <a:lnTo>
                  <a:pt x="0" y="502919"/>
                </a:lnTo>
                <a:lnTo>
                  <a:pt x="2539" y="554989"/>
                </a:lnTo>
                <a:lnTo>
                  <a:pt x="10159" y="604519"/>
                </a:lnTo>
                <a:lnTo>
                  <a:pt x="22859" y="652779"/>
                </a:lnTo>
                <a:lnTo>
                  <a:pt x="40639" y="699769"/>
                </a:lnTo>
                <a:lnTo>
                  <a:pt x="63500" y="742950"/>
                </a:lnTo>
                <a:lnTo>
                  <a:pt x="90169" y="784859"/>
                </a:lnTo>
                <a:lnTo>
                  <a:pt x="120650" y="824229"/>
                </a:lnTo>
                <a:lnTo>
                  <a:pt x="156209" y="859789"/>
                </a:lnTo>
                <a:lnTo>
                  <a:pt x="193039" y="891539"/>
                </a:lnTo>
                <a:lnTo>
                  <a:pt x="234950" y="920750"/>
                </a:lnTo>
                <a:lnTo>
                  <a:pt x="279400" y="946150"/>
                </a:lnTo>
                <a:lnTo>
                  <a:pt x="325119" y="967739"/>
                </a:lnTo>
                <a:lnTo>
                  <a:pt x="374650" y="984250"/>
                </a:lnTo>
                <a:lnTo>
                  <a:pt x="425450" y="996950"/>
                </a:lnTo>
                <a:lnTo>
                  <a:pt x="478789" y="1004569"/>
                </a:lnTo>
                <a:lnTo>
                  <a:pt x="533400" y="1007109"/>
                </a:lnTo>
                <a:lnTo>
                  <a:pt x="588009" y="1004569"/>
                </a:lnTo>
                <a:lnTo>
                  <a:pt x="640079" y="996950"/>
                </a:lnTo>
                <a:lnTo>
                  <a:pt x="692150" y="984250"/>
                </a:lnTo>
                <a:lnTo>
                  <a:pt x="740409" y="967739"/>
                </a:lnTo>
                <a:lnTo>
                  <a:pt x="787400" y="946150"/>
                </a:lnTo>
                <a:lnTo>
                  <a:pt x="831850" y="920750"/>
                </a:lnTo>
                <a:lnTo>
                  <a:pt x="872489" y="891539"/>
                </a:lnTo>
                <a:lnTo>
                  <a:pt x="910589" y="859789"/>
                </a:lnTo>
                <a:lnTo>
                  <a:pt x="944879" y="824229"/>
                </a:lnTo>
                <a:lnTo>
                  <a:pt x="975359" y="784859"/>
                </a:lnTo>
                <a:lnTo>
                  <a:pt x="1002029" y="742950"/>
                </a:lnTo>
                <a:lnTo>
                  <a:pt x="1024889" y="699769"/>
                </a:lnTo>
                <a:lnTo>
                  <a:pt x="1042669" y="652779"/>
                </a:lnTo>
                <a:lnTo>
                  <a:pt x="1056639" y="604519"/>
                </a:lnTo>
                <a:lnTo>
                  <a:pt x="1064259" y="554989"/>
                </a:lnTo>
                <a:lnTo>
                  <a:pt x="1066800" y="502919"/>
                </a:lnTo>
                <a:lnTo>
                  <a:pt x="1064259" y="452119"/>
                </a:lnTo>
                <a:lnTo>
                  <a:pt x="1056639" y="402589"/>
                </a:lnTo>
                <a:lnTo>
                  <a:pt x="1042669" y="354329"/>
                </a:lnTo>
                <a:lnTo>
                  <a:pt x="1024889" y="307339"/>
                </a:lnTo>
                <a:lnTo>
                  <a:pt x="1002029" y="262889"/>
                </a:lnTo>
                <a:lnTo>
                  <a:pt x="975359" y="222250"/>
                </a:lnTo>
                <a:lnTo>
                  <a:pt x="944879" y="182879"/>
                </a:lnTo>
                <a:lnTo>
                  <a:pt x="910589" y="147319"/>
                </a:lnTo>
                <a:lnTo>
                  <a:pt x="872489" y="115569"/>
                </a:lnTo>
                <a:lnTo>
                  <a:pt x="831850" y="86360"/>
                </a:lnTo>
                <a:lnTo>
                  <a:pt x="787400" y="60960"/>
                </a:lnTo>
                <a:lnTo>
                  <a:pt x="740409" y="39369"/>
                </a:lnTo>
                <a:lnTo>
                  <a:pt x="692150" y="22860"/>
                </a:lnTo>
                <a:lnTo>
                  <a:pt x="640079" y="10160"/>
                </a:lnTo>
                <a:lnTo>
                  <a:pt x="588009" y="2539"/>
                </a:lnTo>
                <a:lnTo>
                  <a:pt x="5334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65923" y="3019498"/>
            <a:ext cx="1066800" cy="1007110"/>
          </a:xfrm>
          <a:custGeom>
            <a:avLst/>
            <a:gdLst/>
            <a:ahLst/>
            <a:cxnLst/>
            <a:rect l="l" t="t" r="r" b="b"/>
            <a:pathLst>
              <a:path w="1066800" h="1007110">
                <a:moveTo>
                  <a:pt x="0" y="502919"/>
                </a:moveTo>
                <a:lnTo>
                  <a:pt x="2539" y="452119"/>
                </a:lnTo>
                <a:lnTo>
                  <a:pt x="10159" y="402589"/>
                </a:lnTo>
                <a:lnTo>
                  <a:pt x="22859" y="354329"/>
                </a:lnTo>
                <a:lnTo>
                  <a:pt x="40639" y="307339"/>
                </a:lnTo>
                <a:lnTo>
                  <a:pt x="63500" y="262889"/>
                </a:lnTo>
                <a:lnTo>
                  <a:pt x="90169" y="222250"/>
                </a:lnTo>
                <a:lnTo>
                  <a:pt x="120650" y="182879"/>
                </a:lnTo>
                <a:lnTo>
                  <a:pt x="156209" y="147319"/>
                </a:lnTo>
                <a:lnTo>
                  <a:pt x="193039" y="115569"/>
                </a:lnTo>
                <a:lnTo>
                  <a:pt x="234950" y="86360"/>
                </a:lnTo>
                <a:lnTo>
                  <a:pt x="279400" y="60960"/>
                </a:lnTo>
                <a:lnTo>
                  <a:pt x="325119" y="39369"/>
                </a:lnTo>
                <a:lnTo>
                  <a:pt x="374650" y="22860"/>
                </a:lnTo>
                <a:lnTo>
                  <a:pt x="425450" y="10160"/>
                </a:lnTo>
                <a:lnTo>
                  <a:pt x="478789" y="2539"/>
                </a:lnTo>
                <a:lnTo>
                  <a:pt x="533400" y="0"/>
                </a:lnTo>
                <a:lnTo>
                  <a:pt x="588009" y="2539"/>
                </a:lnTo>
                <a:lnTo>
                  <a:pt x="640079" y="10160"/>
                </a:lnTo>
                <a:lnTo>
                  <a:pt x="692150" y="22860"/>
                </a:lnTo>
                <a:lnTo>
                  <a:pt x="740409" y="39369"/>
                </a:lnTo>
                <a:lnTo>
                  <a:pt x="787400" y="60960"/>
                </a:lnTo>
                <a:lnTo>
                  <a:pt x="831850" y="86360"/>
                </a:lnTo>
                <a:lnTo>
                  <a:pt x="872489" y="115569"/>
                </a:lnTo>
                <a:lnTo>
                  <a:pt x="910589" y="147319"/>
                </a:lnTo>
                <a:lnTo>
                  <a:pt x="944879" y="182879"/>
                </a:lnTo>
                <a:lnTo>
                  <a:pt x="975359" y="222250"/>
                </a:lnTo>
                <a:lnTo>
                  <a:pt x="1002029" y="262889"/>
                </a:lnTo>
                <a:lnTo>
                  <a:pt x="1024889" y="307339"/>
                </a:lnTo>
                <a:lnTo>
                  <a:pt x="1042669" y="354329"/>
                </a:lnTo>
                <a:lnTo>
                  <a:pt x="1056639" y="402589"/>
                </a:lnTo>
                <a:lnTo>
                  <a:pt x="1064259" y="452119"/>
                </a:lnTo>
                <a:lnTo>
                  <a:pt x="1066800" y="502919"/>
                </a:lnTo>
                <a:lnTo>
                  <a:pt x="1064259" y="554989"/>
                </a:lnTo>
                <a:lnTo>
                  <a:pt x="1056639" y="604519"/>
                </a:lnTo>
                <a:lnTo>
                  <a:pt x="1042669" y="652779"/>
                </a:lnTo>
                <a:lnTo>
                  <a:pt x="1024889" y="699769"/>
                </a:lnTo>
                <a:lnTo>
                  <a:pt x="1002029" y="742950"/>
                </a:lnTo>
                <a:lnTo>
                  <a:pt x="975359" y="784859"/>
                </a:lnTo>
                <a:lnTo>
                  <a:pt x="944879" y="824229"/>
                </a:lnTo>
                <a:lnTo>
                  <a:pt x="910589" y="859789"/>
                </a:lnTo>
                <a:lnTo>
                  <a:pt x="872489" y="891539"/>
                </a:lnTo>
                <a:lnTo>
                  <a:pt x="831850" y="920750"/>
                </a:lnTo>
                <a:lnTo>
                  <a:pt x="787400" y="946150"/>
                </a:lnTo>
                <a:lnTo>
                  <a:pt x="740409" y="967739"/>
                </a:lnTo>
                <a:lnTo>
                  <a:pt x="692150" y="984250"/>
                </a:lnTo>
                <a:lnTo>
                  <a:pt x="640079" y="996950"/>
                </a:lnTo>
                <a:lnTo>
                  <a:pt x="588009" y="1004569"/>
                </a:lnTo>
                <a:lnTo>
                  <a:pt x="533400" y="1007109"/>
                </a:lnTo>
                <a:lnTo>
                  <a:pt x="478789" y="1004569"/>
                </a:lnTo>
                <a:lnTo>
                  <a:pt x="425450" y="996950"/>
                </a:lnTo>
                <a:lnTo>
                  <a:pt x="374650" y="984250"/>
                </a:lnTo>
                <a:lnTo>
                  <a:pt x="325119" y="967739"/>
                </a:lnTo>
                <a:lnTo>
                  <a:pt x="279400" y="946150"/>
                </a:lnTo>
                <a:lnTo>
                  <a:pt x="234950" y="920750"/>
                </a:lnTo>
                <a:lnTo>
                  <a:pt x="193039" y="891539"/>
                </a:lnTo>
                <a:lnTo>
                  <a:pt x="156209" y="859789"/>
                </a:lnTo>
                <a:lnTo>
                  <a:pt x="120650" y="824229"/>
                </a:lnTo>
                <a:lnTo>
                  <a:pt x="90169" y="784859"/>
                </a:lnTo>
                <a:lnTo>
                  <a:pt x="63500" y="742950"/>
                </a:lnTo>
                <a:lnTo>
                  <a:pt x="40639" y="699769"/>
                </a:lnTo>
                <a:lnTo>
                  <a:pt x="22859" y="652779"/>
                </a:lnTo>
                <a:lnTo>
                  <a:pt x="10159" y="604519"/>
                </a:lnTo>
                <a:lnTo>
                  <a:pt x="2539" y="554989"/>
                </a:lnTo>
                <a:lnTo>
                  <a:pt x="0" y="502919"/>
                </a:lnTo>
                <a:close/>
              </a:path>
            </a:pathLst>
          </a:custGeom>
          <a:ln w="25518">
            <a:solidFill>
              <a:srgbClr val="375C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43120" y="36868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375C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9920" y="46939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375C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033747" y="3391693"/>
            <a:ext cx="632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AX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86E716F-B839-4DD9-9F59-85EB8DD445D0}"/>
              </a:ext>
            </a:extLst>
          </p:cNvPr>
          <p:cNvSpPr txBox="1"/>
          <p:nvPr/>
        </p:nvSpPr>
        <p:spPr>
          <a:xfrm>
            <a:off x="3850615" y="4401093"/>
            <a:ext cx="2832288" cy="2954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0000" marR="659765" indent="-328930" algn="ctr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latin typeface="Arial"/>
                <a:cs typeface="Arial"/>
              </a:rPr>
              <a:t>	</a:t>
            </a:r>
            <a:r>
              <a:rPr lang="fr-FR" sz="2000" b="1" dirty="0">
                <a:latin typeface="Arial"/>
                <a:cs typeface="Arial"/>
              </a:rPr>
              <a:t>Urbanisme Foncier</a:t>
            </a:r>
          </a:p>
          <a:p>
            <a:pPr marL="285750" marR="149225" indent="-28575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403860" algn="l"/>
              </a:tabLst>
            </a:pPr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Développer l’habitat en partenariat avec les bailleurs sociaux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149225" indent="-28575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403860" algn="l"/>
              </a:tabLst>
            </a:pPr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Finalisation du lotissement communal</a:t>
            </a:r>
          </a:p>
          <a:p>
            <a:pPr marL="285750" marR="149225" indent="-28575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403860" algn="l"/>
              </a:tabLst>
            </a:pPr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Retour des études pour le cas de France Cadran à l’EPFLI</a:t>
            </a:r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4F8E66EB-B788-433D-934B-364CF7A5E6FF}"/>
              </a:ext>
            </a:extLst>
          </p:cNvPr>
          <p:cNvSpPr/>
          <p:nvPr/>
        </p:nvSpPr>
        <p:spPr>
          <a:xfrm rot="6183920" flipH="1">
            <a:off x="4041462" y="2818071"/>
            <a:ext cx="203617" cy="1018396"/>
          </a:xfrm>
          <a:prstGeom prst="downArrow">
            <a:avLst>
              <a:gd name="adj1" fmla="val 66091"/>
              <a:gd name="adj2" fmla="val 101403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4D01246B-6071-4800-A745-DC269759158D}"/>
              </a:ext>
            </a:extLst>
          </p:cNvPr>
          <p:cNvSpPr/>
          <p:nvPr/>
        </p:nvSpPr>
        <p:spPr>
          <a:xfrm rot="4084494">
            <a:off x="4024645" y="3528294"/>
            <a:ext cx="245177" cy="1148875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lèche : bas 26">
            <a:extLst>
              <a:ext uri="{FF2B5EF4-FFF2-40B4-BE49-F238E27FC236}">
                <a16:creationId xmlns:a16="http://schemas.microsoft.com/office/drawing/2014/main" id="{056FFBF3-CA7A-47DF-A503-7506B934CBF9}"/>
              </a:ext>
            </a:extLst>
          </p:cNvPr>
          <p:cNvSpPr/>
          <p:nvPr/>
        </p:nvSpPr>
        <p:spPr>
          <a:xfrm rot="17891021">
            <a:off x="6182409" y="3538968"/>
            <a:ext cx="332749" cy="1010307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lèche : bas 27">
            <a:extLst>
              <a:ext uri="{FF2B5EF4-FFF2-40B4-BE49-F238E27FC236}">
                <a16:creationId xmlns:a16="http://schemas.microsoft.com/office/drawing/2014/main" id="{211B7251-91EB-447F-80DE-4D92CE5915B4}"/>
              </a:ext>
            </a:extLst>
          </p:cNvPr>
          <p:cNvSpPr/>
          <p:nvPr/>
        </p:nvSpPr>
        <p:spPr>
          <a:xfrm>
            <a:off x="5157558" y="4078155"/>
            <a:ext cx="189142" cy="29814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lèche : bas 29">
            <a:extLst>
              <a:ext uri="{FF2B5EF4-FFF2-40B4-BE49-F238E27FC236}">
                <a16:creationId xmlns:a16="http://schemas.microsoft.com/office/drawing/2014/main" id="{9C5C68FC-A632-4BC0-BA88-314935C38AE3}"/>
              </a:ext>
            </a:extLst>
          </p:cNvPr>
          <p:cNvSpPr/>
          <p:nvPr/>
        </p:nvSpPr>
        <p:spPr>
          <a:xfrm rot="14531036">
            <a:off x="6088571" y="2660488"/>
            <a:ext cx="279275" cy="764553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1236FEFE-BD1C-49CF-AECE-B82BA2BBD4D3}"/>
              </a:ext>
            </a:extLst>
          </p:cNvPr>
          <p:cNvSpPr txBox="1">
            <a:spLocks/>
          </p:cNvSpPr>
          <p:nvPr/>
        </p:nvSpPr>
        <p:spPr>
          <a:xfrm>
            <a:off x="614508" y="0"/>
            <a:ext cx="8552180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3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kern="0" spc="-5" dirty="0"/>
              <a:t>Perspectives pour</a:t>
            </a:r>
            <a:r>
              <a:rPr lang="fr-FR" kern="0" spc="-60" dirty="0"/>
              <a:t> </a:t>
            </a:r>
            <a:r>
              <a:rPr lang="fr-FR" kern="0" spc="-5" dirty="0"/>
              <a:t>2022</a:t>
            </a:r>
            <a:br>
              <a:rPr lang="fr-FR" kern="0" spc="-5" dirty="0"/>
            </a:br>
            <a:r>
              <a:rPr lang="fr-FR" kern="0" spc="-5" dirty="0"/>
              <a:t>Orientations pour Briare</a:t>
            </a: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46207B22-9FBA-4C03-B724-84E85C81E899}"/>
              </a:ext>
            </a:extLst>
          </p:cNvPr>
          <p:cNvSpPr/>
          <p:nvPr/>
        </p:nvSpPr>
        <p:spPr>
          <a:xfrm>
            <a:off x="0" y="2540"/>
            <a:ext cx="10687050" cy="1076960"/>
          </a:xfrm>
          <a:custGeom>
            <a:avLst/>
            <a:gdLst/>
            <a:ahLst/>
            <a:cxnLst/>
            <a:rect l="l" t="t" r="r" b="b"/>
            <a:pathLst>
              <a:path w="10687050" h="1076960">
                <a:moveTo>
                  <a:pt x="0" y="0"/>
                </a:moveTo>
                <a:lnTo>
                  <a:pt x="10687050" y="0"/>
                </a:lnTo>
                <a:lnTo>
                  <a:pt x="1068705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">
            <a:extLst>
              <a:ext uri="{FF2B5EF4-FFF2-40B4-BE49-F238E27FC236}">
                <a16:creationId xmlns:a16="http://schemas.microsoft.com/office/drawing/2014/main" id="{25DE7E87-E4F7-4CDD-A450-96D924C88E35}"/>
              </a:ext>
            </a:extLst>
          </p:cNvPr>
          <p:cNvSpPr txBox="1"/>
          <p:nvPr/>
        </p:nvSpPr>
        <p:spPr>
          <a:xfrm>
            <a:off x="9533890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-63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33" name="object 4">
            <a:extLst>
              <a:ext uri="{FF2B5EF4-FFF2-40B4-BE49-F238E27FC236}">
                <a16:creationId xmlns:a16="http://schemas.microsoft.com/office/drawing/2014/main" id="{49C62054-F019-4C16-8F50-B19B71C90F96}"/>
              </a:ext>
            </a:extLst>
          </p:cNvPr>
          <p:cNvSpPr txBox="1">
            <a:spLocks/>
          </p:cNvSpPr>
          <p:nvPr/>
        </p:nvSpPr>
        <p:spPr>
          <a:xfrm>
            <a:off x="943913" y="14884"/>
            <a:ext cx="8552180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3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kern="0" spc="-5" dirty="0"/>
              <a:t>Perspectives pour</a:t>
            </a:r>
            <a:r>
              <a:rPr lang="fr-FR" kern="0" spc="-60" dirty="0"/>
              <a:t> </a:t>
            </a:r>
            <a:r>
              <a:rPr lang="fr-FR" kern="0" spc="-5" dirty="0"/>
              <a:t>2023</a:t>
            </a:r>
            <a:br>
              <a:rPr lang="fr-FR" kern="0" spc="-5" dirty="0"/>
            </a:br>
            <a:r>
              <a:rPr lang="fr-FR" kern="0" spc="-5" dirty="0"/>
              <a:t>Orientations</a:t>
            </a: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A1130088-3C1B-404C-8280-33F87993F385}"/>
              </a:ext>
            </a:extLst>
          </p:cNvPr>
          <p:cNvSpPr txBox="1"/>
          <p:nvPr/>
        </p:nvSpPr>
        <p:spPr>
          <a:xfrm>
            <a:off x="3622733" y="1192814"/>
            <a:ext cx="2910402" cy="1402948"/>
          </a:xfrm>
          <a:prstGeom prst="rect">
            <a:avLst/>
          </a:prstGeom>
          <a:solidFill>
            <a:srgbClr val="FFFF00"/>
          </a:solidFill>
          <a:ln w="25518">
            <a:solidFill>
              <a:srgbClr val="375C88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20"/>
              </a:spcBef>
            </a:pPr>
            <a:r>
              <a:rPr lang="fr-FR" sz="2000" b="1" spc="-5" dirty="0">
                <a:latin typeface="Arial"/>
                <a:cs typeface="Arial"/>
              </a:rPr>
              <a:t>Vie des commerces</a:t>
            </a:r>
          </a:p>
          <a:p>
            <a:pPr indent="-285750">
              <a:lnSpc>
                <a:spcPct val="100000"/>
              </a:lnSpc>
              <a:spcBef>
                <a:spcPts val="20"/>
              </a:spcBef>
              <a:buFont typeface="Wingdings" panose="05000000000000000000" pitchFamily="2" charset="2"/>
              <a:buChar char="Ø"/>
            </a:pPr>
            <a:r>
              <a:rPr lang="fr-FR" sz="1700" spc="-5" dirty="0">
                <a:latin typeface="Arial"/>
                <a:cs typeface="Arial"/>
              </a:rPr>
              <a:t>Poursuite de la vitrine virtuelles « les halles briaroises »</a:t>
            </a:r>
          </a:p>
          <a:p>
            <a:pPr indent="-285750">
              <a:lnSpc>
                <a:spcPct val="100000"/>
              </a:lnSpc>
              <a:spcBef>
                <a:spcPts val="20"/>
              </a:spcBef>
              <a:buFont typeface="Wingdings" panose="05000000000000000000" pitchFamily="2" charset="2"/>
              <a:buChar char="Ø"/>
            </a:pPr>
            <a:r>
              <a:rPr lang="fr-FR" sz="1700" spc="-5" dirty="0">
                <a:latin typeface="Arial"/>
                <a:cs typeface="Arial"/>
              </a:rPr>
              <a:t>Forum de l’emploi</a:t>
            </a:r>
          </a:p>
        </p:txBody>
      </p:sp>
      <p:sp>
        <p:nvSpPr>
          <p:cNvPr id="35" name="Flèche : bas 34">
            <a:extLst>
              <a:ext uri="{FF2B5EF4-FFF2-40B4-BE49-F238E27FC236}">
                <a16:creationId xmlns:a16="http://schemas.microsoft.com/office/drawing/2014/main" id="{516CD823-6FD0-4474-883E-EFD0104B7566}"/>
              </a:ext>
            </a:extLst>
          </p:cNvPr>
          <p:cNvSpPr/>
          <p:nvPr/>
        </p:nvSpPr>
        <p:spPr>
          <a:xfrm rot="10800000">
            <a:off x="5147271" y="2599506"/>
            <a:ext cx="279275" cy="365548"/>
          </a:xfrm>
          <a:prstGeom prst="downArrow">
            <a:avLst/>
          </a:prstGeom>
          <a:solidFill>
            <a:srgbClr val="FFFF0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B0FFE7F-ED27-451D-B5BA-6B3FB54AB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51" y="173990"/>
            <a:ext cx="483411" cy="65665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55700" y="1608557"/>
            <a:ext cx="7416800" cy="6510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6030">
              <a:lnSpc>
                <a:spcPts val="5275"/>
              </a:lnSpc>
              <a:tabLst>
                <a:tab pos="4702175" algn="l"/>
              </a:tabLst>
            </a:pPr>
            <a:r>
              <a:rPr lang="fr-FR" sz="4400" dirty="0">
                <a:solidFill>
                  <a:srgbClr val="3363A2"/>
                </a:solidFill>
                <a:latin typeface="Arial"/>
                <a:cs typeface="Arial"/>
              </a:rPr>
              <a:t>L</a:t>
            </a:r>
            <a:r>
              <a:rPr sz="4400" dirty="0">
                <a:solidFill>
                  <a:srgbClr val="3363A2"/>
                </a:solidFill>
                <a:latin typeface="Arial"/>
                <a:cs typeface="Arial"/>
              </a:rPr>
              <a:t>a</a:t>
            </a:r>
            <a:r>
              <a:rPr lang="fr-FR" sz="4400" dirty="0">
                <a:solidFill>
                  <a:srgbClr val="3363A2"/>
                </a:solidFill>
                <a:latin typeface="Arial"/>
                <a:cs typeface="Arial"/>
              </a:rPr>
              <a:t> </a:t>
            </a:r>
            <a:r>
              <a:rPr lang="fr-FR" sz="4400" spc="-5" dirty="0">
                <a:solidFill>
                  <a:srgbClr val="3363A2"/>
                </a:solidFill>
                <a:latin typeface="Arial"/>
                <a:cs typeface="Arial"/>
              </a:rPr>
              <a:t>dette et son évolution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-12310" y="0"/>
            <a:ext cx="10688320" cy="1076960"/>
          </a:xfrm>
          <a:custGeom>
            <a:avLst/>
            <a:gdLst/>
            <a:ahLst/>
            <a:cxnLst/>
            <a:rect l="l" t="t" r="r" b="b"/>
            <a:pathLst>
              <a:path w="10688320" h="1076960">
                <a:moveTo>
                  <a:pt x="0" y="0"/>
                </a:moveTo>
                <a:lnTo>
                  <a:pt x="10688320" y="0"/>
                </a:lnTo>
                <a:lnTo>
                  <a:pt x="1068832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74650" y="153669"/>
            <a:ext cx="481965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3300" b="1" spc="-5" dirty="0">
                <a:solidFill>
                  <a:srgbClr val="FFFFFF"/>
                </a:solidFill>
                <a:latin typeface="Arial"/>
                <a:cs typeface="Arial"/>
              </a:rPr>
              <a:t>DOB 2023 – LA DETTE</a:t>
            </a:r>
            <a:endParaRPr sz="33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32619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indent="-190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ien</a:t>
            </a:r>
            <a:r>
              <a:rPr sz="1100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9EBDF97-826A-409E-89DE-AE5D0437B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661E18-6CF1-4404-B516-A8AF281D1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100" y="3092450"/>
            <a:ext cx="6229351" cy="259556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920" y="153669"/>
            <a:ext cx="839533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pc="-5" dirty="0"/>
              <a:t>DOB</a:t>
            </a:r>
            <a:r>
              <a:rPr spc="-5" dirty="0"/>
              <a:t> </a:t>
            </a:r>
            <a:r>
              <a:rPr lang="fr-FR" spc="-5" dirty="0"/>
              <a:t>2023</a:t>
            </a:r>
            <a:r>
              <a:rPr spc="-5" dirty="0"/>
              <a:t>, </a:t>
            </a:r>
            <a:r>
              <a:rPr sz="2800" spc="-5" dirty="0"/>
              <a:t>Evolution de l'encours </a:t>
            </a:r>
            <a:r>
              <a:rPr sz="2800" spc="-10" dirty="0"/>
              <a:t>de </a:t>
            </a:r>
            <a:r>
              <a:rPr sz="2800" dirty="0"/>
              <a:t>la</a:t>
            </a:r>
            <a:r>
              <a:rPr sz="2800" spc="-45" dirty="0"/>
              <a:t> </a:t>
            </a:r>
            <a:r>
              <a:rPr sz="2800" spc="-5" dirty="0"/>
              <a:t>dette</a:t>
            </a: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9532619" y="173990"/>
            <a:ext cx="783590" cy="6896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indent="-1905" algn="ctr">
              <a:lnSpc>
                <a:spcPct val="98700"/>
              </a:lnSpc>
              <a:spcBef>
                <a:spcPts val="114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ien</a:t>
            </a:r>
            <a:r>
              <a:rPr sz="1100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B3965F-C592-4ADD-9BFF-3BB8B7D91B45}"/>
              </a:ext>
            </a:extLst>
          </p:cNvPr>
          <p:cNvSpPr txBox="1"/>
          <p:nvPr/>
        </p:nvSpPr>
        <p:spPr>
          <a:xfrm>
            <a:off x="5106213" y="2025650"/>
            <a:ext cx="52743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fr-FR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400" dirty="0"/>
              <a:t>Un encours de la dette de 797 917€ au 31 décembre 2022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400" dirty="0"/>
              <a:t>Une capacité de désendettement de 1,30 années fin 2022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1A979D-A91C-4CD8-8358-92036DB19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A698EBE-2922-4785-8C97-85C69155B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" y="1187450"/>
            <a:ext cx="5029200" cy="616338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270" y="2540"/>
            <a:ext cx="10688320" cy="1076960"/>
          </a:xfrm>
          <a:custGeom>
            <a:avLst/>
            <a:gdLst/>
            <a:ahLst/>
            <a:cxnLst/>
            <a:rect l="l" t="t" r="r" b="b"/>
            <a:pathLst>
              <a:path w="10688320" h="1076960">
                <a:moveTo>
                  <a:pt x="0" y="0"/>
                </a:moveTo>
                <a:lnTo>
                  <a:pt x="10688320" y="0"/>
                </a:lnTo>
                <a:lnTo>
                  <a:pt x="10688320" y="1076959"/>
                </a:lnTo>
                <a:lnTo>
                  <a:pt x="0" y="1076959"/>
                </a:lnTo>
                <a:lnTo>
                  <a:pt x="0" y="0"/>
                </a:lnTo>
                <a:close/>
              </a:path>
            </a:pathLst>
          </a:custGeom>
          <a:solidFill>
            <a:srgbClr val="006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650" y="152400"/>
            <a:ext cx="228155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pc="-5" dirty="0"/>
              <a:t>DOB 2023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9532619" y="172719"/>
            <a:ext cx="7835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Débat  d</a:t>
            </a:r>
            <a:r>
              <a:rPr sz="1100" spc="5" dirty="0">
                <a:solidFill>
                  <a:srgbClr val="FFFFFF"/>
                </a:solidFill>
                <a:latin typeface="Arial"/>
                <a:cs typeface="Arial"/>
              </a:rPr>
              <a:t>'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ien</a:t>
            </a:r>
            <a:r>
              <a:rPr sz="1100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100" spc="-5" dirty="0" err="1">
                <a:solidFill>
                  <a:srgbClr val="FFFFFF"/>
                </a:solidFill>
                <a:latin typeface="Arial"/>
                <a:cs typeface="Arial"/>
              </a:rPr>
              <a:t>budgétaire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fr-FR" sz="1100" b="1" spc="-5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A941CE80-D931-4617-BF0A-A645C2F6436A}"/>
              </a:ext>
            </a:extLst>
          </p:cNvPr>
          <p:cNvSpPr txBox="1"/>
          <p:nvPr/>
        </p:nvSpPr>
        <p:spPr>
          <a:xfrm>
            <a:off x="1079500" y="3452744"/>
            <a:ext cx="7416800" cy="6510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6030">
              <a:lnSpc>
                <a:spcPts val="5275"/>
              </a:lnSpc>
              <a:tabLst>
                <a:tab pos="4702175" algn="l"/>
              </a:tabLst>
            </a:pPr>
            <a:r>
              <a:rPr lang="fr-FR" sz="4400" dirty="0">
                <a:solidFill>
                  <a:srgbClr val="3363A2"/>
                </a:solidFill>
                <a:latin typeface="Arial"/>
                <a:cs typeface="Arial"/>
              </a:rPr>
              <a:t>Merci de votre attention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903778-A74C-498C-9312-0CA3E2750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905" y="6673850"/>
            <a:ext cx="532913" cy="723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1368</Words>
  <Application>Microsoft Office PowerPoint</Application>
  <PresentationFormat>Personnalisé</PresentationFormat>
  <Paragraphs>235</Paragraphs>
  <Slides>22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Arial</vt:lpstr>
      <vt:lpstr>Calibri</vt:lpstr>
      <vt:lpstr>StarSymbol</vt:lpstr>
      <vt:lpstr>Times New Roman</vt:lpstr>
      <vt:lpstr>Trebuchet MS</vt:lpstr>
      <vt:lpstr>Wingdings</vt:lpstr>
      <vt:lpstr>Office Theme</vt:lpstr>
      <vt:lpstr>Débat d'orientation budgétaire</vt:lpstr>
      <vt:lpstr>Un premier bilan de l'exercice 2022</vt:lpstr>
      <vt:lpstr>Un premier bilan de l'exercice 2022</vt:lpstr>
      <vt:lpstr>Un premier bilan de l'exercice 2022</vt:lpstr>
      <vt:lpstr>Un premier bilan de l'exercice 2022</vt:lpstr>
      <vt:lpstr>Un premier bilan de l'exercice 2022</vt:lpstr>
      <vt:lpstr>Bilan de l'exercice 2022</vt:lpstr>
      <vt:lpstr>La construction budgétaire 2023 et le Projet de Loi de Finances 2023</vt:lpstr>
      <vt:lpstr>Perspectives pour 2023 Projet de Loi de Finances </vt:lpstr>
      <vt:lpstr>Présentation PowerPoint</vt:lpstr>
      <vt:lpstr>Présentation PowerPoint</vt:lpstr>
      <vt:lpstr>Budget de fonctionnement</vt:lpstr>
      <vt:lpstr>Budget de fonctionnement</vt:lpstr>
      <vt:lpstr>Budget de fonctionnement</vt:lpstr>
      <vt:lpstr>Budget de fonctionnement</vt:lpstr>
      <vt:lpstr>Présentation PowerPoint</vt:lpstr>
      <vt:lpstr>Objectifs 2023</vt:lpstr>
      <vt:lpstr>Budget d'investissement : recettes</vt:lpstr>
      <vt:lpstr>Les Orientations du Budget 2022</vt:lpstr>
      <vt:lpstr>Présentation PowerPoint</vt:lpstr>
      <vt:lpstr>DOB 2023, Evolution de l'encours de la dette</vt:lpstr>
      <vt:lpstr>DOB 2023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CAREPEL</dc:creator>
  <cp:lastModifiedBy>Lydie TIBERGHIEN</cp:lastModifiedBy>
  <cp:revision>268</cp:revision>
  <cp:lastPrinted>2023-02-15T15:39:27Z</cp:lastPrinted>
  <dcterms:created xsi:type="dcterms:W3CDTF">2019-01-21T13:38:25Z</dcterms:created>
  <dcterms:modified xsi:type="dcterms:W3CDTF">2023-02-27T08:22:15Z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2018-01-29T00:00:00Z</vt:filetime>
  </property>
  <property fmtid="{D5CDD505-2E9C-101B-9397-08002B2CF9AE}" pid="3" name="Creator">
    <vt:lpwstr>Impress</vt:lpwstr>
  </property>
  <property fmtid="{D5CDD505-2E9C-101B-9397-08002B2CF9AE}" pid="4" name="LastSaved">
    <vt:filetime>2019-01-21T00:00:00Z</vt:filetime>
  </property>
</Properties>
</file>