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3" r:id="rId3"/>
    <p:sldId id="260" r:id="rId4"/>
    <p:sldId id="262" r:id="rId5"/>
    <p:sldId id="265" r:id="rId6"/>
    <p:sldId id="266" r:id="rId7"/>
    <p:sldId id="268" r:id="rId8"/>
    <p:sldId id="271" r:id="rId9"/>
    <p:sldId id="272" r:id="rId10"/>
    <p:sldId id="274" r:id="rId11"/>
    <p:sldId id="277" r:id="rId12"/>
  </p:sldIdLst>
  <p:sldSz cx="10693400" cy="75565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BELLE HOLDERBAUM" initials="IH" lastIdx="1" clrIdx="0">
    <p:extLst>
      <p:ext uri="{19B8F6BF-5375-455C-9EA6-DF929625EA0E}">
        <p15:presenceInfo xmlns:p15="http://schemas.microsoft.com/office/powerpoint/2012/main" userId="S-1-5-21-1687358442-4282254665-1161588684-11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56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49B3F-E9B7-4A54-97B6-442A57BDBCEC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1241425"/>
            <a:ext cx="47402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B7177-7205-41D1-8BEB-81C0BAB4EC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177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B7177-7205-41D1-8BEB-81C0BAB4ECE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876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57BF8-61F6-4AB4-9837-490CDCF44D03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000B2-7641-442C-BE47-1F36432192AE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28937" y="348995"/>
            <a:ext cx="271337" cy="533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37369" y="484631"/>
            <a:ext cx="8478038" cy="274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C8FFC-B610-46EF-B2C0-96D24E0D6109}" type="datetime1">
              <a:rPr lang="en-US" smtClean="0"/>
              <a:t>5/9/2023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343B0-2E92-481D-814F-BD552C2DC9D4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9B191-CB78-482E-93FB-F6E7B981094D}" type="datetime1">
              <a:rPr lang="en-US" smtClean="0"/>
              <a:t>5/9/2023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28937" y="348995"/>
            <a:ext cx="271337" cy="533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6989" y="706627"/>
            <a:ext cx="7496809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1561" y="3085590"/>
            <a:ext cx="7058659" cy="3193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98DF3-E890-47B4-86A8-30BC1BABB769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092573" y="6788819"/>
            <a:ext cx="256540" cy="2419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5963" y="348996"/>
            <a:ext cx="8497436" cy="547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1E4F7BA9-2591-4309-822D-968F16FDF361}"/>
              </a:ext>
            </a:extLst>
          </p:cNvPr>
          <p:cNvSpPr/>
          <p:nvPr/>
        </p:nvSpPr>
        <p:spPr>
          <a:xfrm>
            <a:off x="1567814" y="2254250"/>
            <a:ext cx="7557770" cy="2590800"/>
          </a:xfrm>
          <a:custGeom>
            <a:avLst/>
            <a:gdLst/>
            <a:ahLst/>
            <a:cxnLst/>
            <a:rect l="l" t="t" r="r" b="b"/>
            <a:pathLst>
              <a:path w="7343140" h="2533015">
                <a:moveTo>
                  <a:pt x="0" y="0"/>
                </a:moveTo>
                <a:lnTo>
                  <a:pt x="0" y="2532888"/>
                </a:lnTo>
                <a:lnTo>
                  <a:pt x="7342632" y="2532888"/>
                </a:lnTo>
                <a:lnTo>
                  <a:pt x="7342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pPr algn="ctr"/>
            <a:endParaRPr lang="fr-FR" b="1" spc="-5" dirty="0">
              <a:solidFill>
                <a:srgbClr val="FF6500"/>
              </a:solidFill>
              <a:latin typeface="Arial"/>
              <a:cs typeface="Arial"/>
            </a:endParaRPr>
          </a:p>
          <a:p>
            <a:pPr algn="ctr"/>
            <a:endParaRPr lang="fr-FR" b="1" spc="-5" dirty="0">
              <a:solidFill>
                <a:srgbClr val="FF6500"/>
              </a:solidFill>
              <a:latin typeface="Arial"/>
              <a:cs typeface="Arial"/>
            </a:endParaRPr>
          </a:p>
          <a:p>
            <a:pPr algn="ctr"/>
            <a:r>
              <a:rPr lang="fr-FR" sz="4800" b="1" spc="-5" dirty="0">
                <a:solidFill>
                  <a:srgbClr val="FF6500"/>
                </a:solidFill>
                <a:latin typeface="Arial"/>
                <a:cs typeface="Arial"/>
              </a:rPr>
              <a:t>COMPTE ADMINISTRATIF</a:t>
            </a:r>
          </a:p>
          <a:p>
            <a:pPr algn="ctr"/>
            <a:r>
              <a:rPr lang="fr-FR" sz="4800" b="1" spc="-5" dirty="0">
                <a:solidFill>
                  <a:srgbClr val="FF6500"/>
                </a:solidFill>
                <a:latin typeface="Arial"/>
                <a:cs typeface="Arial"/>
              </a:rPr>
              <a:t>2022</a:t>
            </a:r>
            <a:endParaRPr sz="4800" dirty="0"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3645D0D-81C8-44B8-A65F-06872B9657C8}"/>
              </a:ext>
            </a:extLst>
          </p:cNvPr>
          <p:cNvSpPr txBox="1"/>
          <p:nvPr/>
        </p:nvSpPr>
        <p:spPr>
          <a:xfrm>
            <a:off x="3289300" y="1175764"/>
            <a:ext cx="4191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6500"/>
                </a:solidFill>
                <a:latin typeface="Arial"/>
                <a:cs typeface="Arial"/>
              </a:rPr>
              <a:t>Conseil municipal </a:t>
            </a:r>
            <a:r>
              <a:rPr lang="fr-FR" sz="2000" b="1" dirty="0">
                <a:solidFill>
                  <a:srgbClr val="FF6500"/>
                </a:solidFill>
                <a:latin typeface="Arial"/>
                <a:cs typeface="Arial"/>
              </a:rPr>
              <a:t>–</a:t>
            </a:r>
            <a:r>
              <a:rPr sz="2000" b="1" spc="-100" dirty="0">
                <a:solidFill>
                  <a:srgbClr val="FF6500"/>
                </a:solidFill>
                <a:latin typeface="Arial"/>
                <a:cs typeface="Arial"/>
              </a:rPr>
              <a:t> </a:t>
            </a:r>
            <a:r>
              <a:rPr lang="fr-FR" sz="2000" b="1" dirty="0">
                <a:solidFill>
                  <a:srgbClr val="FF6500"/>
                </a:solidFill>
                <a:latin typeface="Arial"/>
                <a:cs typeface="Arial"/>
              </a:rPr>
              <a:t>15/05/2023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B51A0BC-12C9-4C8C-9D21-C558A25AC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900" y="5602935"/>
            <a:ext cx="1054699" cy="1432684"/>
          </a:xfrm>
          <a:prstGeom prst="rect">
            <a:avLst/>
          </a:prstGeom>
        </p:spPr>
      </p:pic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9DF6F21F-8AD9-45D6-B717-F22D340F65A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lang="fr-FR" smtClean="0"/>
              <a:t>1</a:t>
            </a:fld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5963" y="348997"/>
            <a:ext cx="8446866" cy="547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22570" y="384545"/>
            <a:ext cx="716025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err="1"/>
              <a:t>Qu’est-ce</a:t>
            </a:r>
            <a:r>
              <a:rPr spc="-5" dirty="0"/>
              <a:t> </a:t>
            </a:r>
            <a:r>
              <a:rPr dirty="0" err="1"/>
              <a:t>qu</a:t>
            </a:r>
            <a:r>
              <a:rPr lang="fr-FR" dirty="0"/>
              <a:t>’un </a:t>
            </a:r>
            <a:r>
              <a:rPr spc="-5" dirty="0" err="1"/>
              <a:t>compte</a:t>
            </a:r>
            <a:r>
              <a:rPr spc="-5" dirty="0"/>
              <a:t> administratif </a:t>
            </a:r>
            <a:r>
              <a:rPr dirty="0"/>
              <a:t>?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94682" y="6788819"/>
            <a:ext cx="153035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2</a:t>
            </a:fld>
            <a:endParaRPr sz="1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300" y="1569211"/>
            <a:ext cx="9677400" cy="56836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 algn="just">
              <a:lnSpc>
                <a:spcPct val="100000"/>
              </a:lnSpc>
              <a:spcBef>
                <a:spcPts val="100"/>
              </a:spcBef>
              <a:buClr>
                <a:schemeClr val="tx2">
                  <a:lumMod val="75000"/>
                </a:schemeClr>
              </a:buClr>
              <a:buSzPct val="78846"/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sz="2600" b="1" dirty="0">
                <a:latin typeface="Arial"/>
                <a:cs typeface="Arial"/>
              </a:rPr>
              <a:t>document </a:t>
            </a:r>
            <a:r>
              <a:rPr sz="2600" b="1" spc="-5" dirty="0">
                <a:latin typeface="Arial"/>
                <a:cs typeface="Arial"/>
              </a:rPr>
              <a:t>réalisé </a:t>
            </a:r>
            <a:r>
              <a:rPr sz="2600" b="1" dirty="0">
                <a:latin typeface="Arial"/>
                <a:cs typeface="Arial"/>
              </a:rPr>
              <a:t>par l’ordonnateur </a:t>
            </a:r>
            <a:r>
              <a:rPr sz="2600" b="1" spc="-5" dirty="0">
                <a:latin typeface="Arial"/>
                <a:cs typeface="Arial"/>
              </a:rPr>
              <a:t>(le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maire)</a:t>
            </a:r>
            <a:endParaRPr lang="fr-FR" sz="2600" b="1" dirty="0">
              <a:latin typeface="Arial"/>
              <a:cs typeface="Arial"/>
            </a:endParaRPr>
          </a:p>
          <a:p>
            <a:pPr marL="469900" indent="-457200" algn="just">
              <a:lnSpc>
                <a:spcPct val="100000"/>
              </a:lnSpc>
              <a:spcBef>
                <a:spcPts val="100"/>
              </a:spcBef>
              <a:buClr>
                <a:schemeClr val="tx2">
                  <a:lumMod val="75000"/>
                </a:schemeClr>
              </a:buClr>
              <a:buSzPct val="78846"/>
              <a:buFont typeface="Wingdings" panose="05000000000000000000" pitchFamily="2" charset="2"/>
              <a:buChar char="Ø"/>
              <a:tabLst>
                <a:tab pos="299720" algn="l"/>
              </a:tabLst>
            </a:pPr>
            <a:endParaRPr lang="fr-FR" sz="2600" b="1" dirty="0">
              <a:latin typeface="Arial"/>
              <a:cs typeface="Arial"/>
            </a:endParaRPr>
          </a:p>
          <a:p>
            <a:pPr marL="469900" indent="-457200" algn="just">
              <a:spcBef>
                <a:spcPts val="100"/>
              </a:spcBef>
              <a:buClr>
                <a:schemeClr val="tx2">
                  <a:lumMod val="75000"/>
                </a:schemeClr>
              </a:buClr>
              <a:buSzPct val="78846"/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lang="fr-FR" sz="2600" b="1" spc="5" dirty="0">
                <a:latin typeface="Arial"/>
                <a:cs typeface="Arial"/>
              </a:rPr>
              <a:t>données </a:t>
            </a:r>
            <a:r>
              <a:rPr lang="fr-FR" sz="2600" b="1" dirty="0">
                <a:latin typeface="Arial"/>
                <a:cs typeface="Arial"/>
              </a:rPr>
              <a:t>strictement identiques à celles du  compte de gestion du comptable </a:t>
            </a:r>
            <a:r>
              <a:rPr lang="fr-FR" sz="2600" b="1" spc="-5" dirty="0">
                <a:latin typeface="Arial"/>
                <a:cs typeface="Arial"/>
              </a:rPr>
              <a:t>(le</a:t>
            </a:r>
            <a:r>
              <a:rPr lang="fr-FR" sz="2600" b="1" spc="-50" dirty="0">
                <a:latin typeface="Arial"/>
                <a:cs typeface="Arial"/>
              </a:rPr>
              <a:t> </a:t>
            </a:r>
            <a:r>
              <a:rPr lang="fr-FR" sz="2600" b="1" spc="-5" dirty="0">
                <a:latin typeface="Arial"/>
                <a:cs typeface="Arial"/>
              </a:rPr>
              <a:t>trésorier)</a:t>
            </a:r>
            <a:endParaRPr lang="fr-FR" sz="2600" dirty="0">
              <a:latin typeface="Arial"/>
              <a:cs typeface="Arial"/>
            </a:endParaRPr>
          </a:p>
          <a:p>
            <a:pPr marL="469900" indent="-457200" algn="just">
              <a:lnSpc>
                <a:spcPct val="100000"/>
              </a:lnSpc>
              <a:spcBef>
                <a:spcPts val="100"/>
              </a:spcBef>
              <a:buClr>
                <a:schemeClr val="tx2">
                  <a:lumMod val="75000"/>
                </a:schemeClr>
              </a:buClr>
              <a:buSzPct val="78846"/>
              <a:buFont typeface="Wingdings" panose="05000000000000000000" pitchFamily="2" charset="2"/>
              <a:buChar char="Ø"/>
              <a:tabLst>
                <a:tab pos="299720" algn="l"/>
              </a:tabLst>
            </a:pPr>
            <a:endParaRPr sz="2600" dirty="0">
              <a:latin typeface="Arial"/>
              <a:cs typeface="Arial"/>
            </a:endParaRPr>
          </a:p>
          <a:p>
            <a:pPr marL="469900" marR="5080" indent="-457200" algn="just">
              <a:lnSpc>
                <a:spcPct val="100000"/>
              </a:lnSpc>
              <a:spcBef>
                <a:spcPts val="5"/>
              </a:spcBef>
              <a:buClr>
                <a:schemeClr val="tx2">
                  <a:lumMod val="75000"/>
                </a:schemeClr>
              </a:buClr>
              <a:buSzPct val="78846"/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sz="2600" b="1" dirty="0" err="1">
                <a:latin typeface="Arial"/>
                <a:cs typeface="Arial"/>
              </a:rPr>
              <a:t>constat</a:t>
            </a:r>
            <a:r>
              <a:rPr lang="fr-FR" sz="2600" b="1" dirty="0">
                <a:latin typeface="Arial"/>
                <a:cs typeface="Arial"/>
              </a:rPr>
              <a:t>e</a:t>
            </a:r>
            <a:r>
              <a:rPr sz="2600" b="1" dirty="0">
                <a:latin typeface="Arial"/>
                <a:cs typeface="Arial"/>
              </a:rPr>
              <a:t> l’exécution du </a:t>
            </a:r>
            <a:r>
              <a:rPr sz="2600" b="1" spc="5" dirty="0">
                <a:latin typeface="Arial"/>
                <a:cs typeface="Arial"/>
              </a:rPr>
              <a:t>budget </a:t>
            </a:r>
            <a:r>
              <a:rPr sz="2600" b="1" dirty="0">
                <a:latin typeface="Arial"/>
                <a:cs typeface="Arial"/>
              </a:rPr>
              <a:t>de </a:t>
            </a:r>
            <a:r>
              <a:rPr sz="2600" b="1" spc="-5" dirty="0">
                <a:latin typeface="Arial"/>
                <a:cs typeface="Arial"/>
              </a:rPr>
              <a:t>l’exercice  </a:t>
            </a:r>
            <a:r>
              <a:rPr sz="2600" b="1" dirty="0">
                <a:latin typeface="Arial"/>
                <a:cs typeface="Arial"/>
              </a:rPr>
              <a:t>précédent (20</a:t>
            </a:r>
            <a:r>
              <a:rPr lang="fr-FR" sz="2600" b="1" dirty="0">
                <a:latin typeface="Arial"/>
                <a:cs typeface="Arial"/>
              </a:rPr>
              <a:t>22</a:t>
            </a:r>
            <a:r>
              <a:rPr sz="2600" b="1" dirty="0">
                <a:latin typeface="Arial"/>
                <a:cs typeface="Arial"/>
              </a:rPr>
              <a:t>) = compte de </a:t>
            </a:r>
            <a:r>
              <a:rPr sz="2600" b="1" dirty="0" err="1">
                <a:latin typeface="Arial"/>
                <a:cs typeface="Arial"/>
              </a:rPr>
              <a:t>résultat</a:t>
            </a:r>
            <a:r>
              <a:rPr lang="fr-FR" sz="2600" b="1" dirty="0">
                <a:latin typeface="Arial"/>
                <a:cs typeface="Arial"/>
              </a:rPr>
              <a:t>s</a:t>
            </a:r>
            <a:r>
              <a:rPr sz="2600" b="1" spc="-125" dirty="0">
                <a:latin typeface="Arial"/>
                <a:cs typeface="Arial"/>
              </a:rPr>
              <a:t> </a:t>
            </a:r>
            <a:r>
              <a:rPr lang="fr-FR" sz="2600" b="1" spc="-125" dirty="0">
                <a:latin typeface="Arial"/>
                <a:cs typeface="Arial"/>
              </a:rPr>
              <a:t>et </a:t>
            </a:r>
            <a:r>
              <a:rPr lang="fr-FR" sz="2600" b="1" dirty="0">
                <a:latin typeface="Arial"/>
                <a:cs typeface="Arial"/>
              </a:rPr>
              <a:t>retrace</a:t>
            </a:r>
            <a:r>
              <a:rPr sz="2600" b="1" dirty="0">
                <a:latin typeface="Arial"/>
                <a:cs typeface="Arial"/>
              </a:rPr>
              <a:t>  l’ensemble des dépenses et des </a:t>
            </a:r>
            <a:r>
              <a:rPr sz="2600" b="1" dirty="0" err="1">
                <a:latin typeface="Arial"/>
                <a:cs typeface="Arial"/>
              </a:rPr>
              <a:t>recettes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dirty="0" err="1">
                <a:latin typeface="Arial"/>
                <a:cs typeface="Arial"/>
              </a:rPr>
              <a:t>réalisées</a:t>
            </a:r>
            <a:r>
              <a:rPr sz="2600" b="1" dirty="0">
                <a:latin typeface="Arial"/>
                <a:cs typeface="Arial"/>
              </a:rPr>
              <a:t> sur </a:t>
            </a:r>
            <a:r>
              <a:rPr sz="2600" b="1" spc="-5" dirty="0">
                <a:latin typeface="Arial"/>
                <a:cs typeface="Arial"/>
              </a:rPr>
              <a:t>l’exercice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précédent</a:t>
            </a:r>
            <a:endParaRPr sz="2600" dirty="0">
              <a:latin typeface="Arial"/>
              <a:cs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1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sz="2700" dirty="0">
              <a:latin typeface="Times New Roman"/>
              <a:cs typeface="Times New Roman"/>
            </a:endParaRPr>
          </a:p>
          <a:p>
            <a:pPr marL="469900" marR="16510" indent="-457200" algn="just">
              <a:lnSpc>
                <a:spcPct val="100000"/>
              </a:lnSpc>
              <a:spcBef>
                <a:spcPts val="5"/>
              </a:spcBef>
              <a:buClr>
                <a:schemeClr val="tx2">
                  <a:lumMod val="75000"/>
                </a:schemeClr>
              </a:buClr>
              <a:buSzPct val="78846"/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sz="2600" b="1" dirty="0" err="1">
                <a:latin typeface="Arial"/>
                <a:cs typeface="Arial"/>
              </a:rPr>
              <a:t>permet</a:t>
            </a:r>
            <a:r>
              <a:rPr sz="2600" b="1" dirty="0">
                <a:latin typeface="Arial"/>
                <a:cs typeface="Arial"/>
              </a:rPr>
              <a:t> d’identifier </a:t>
            </a:r>
            <a:r>
              <a:rPr sz="2600" b="1" spc="-5" dirty="0">
                <a:latin typeface="Arial"/>
                <a:cs typeface="Arial"/>
              </a:rPr>
              <a:t>le </a:t>
            </a:r>
            <a:r>
              <a:rPr sz="2600" b="1" dirty="0">
                <a:latin typeface="Arial"/>
                <a:cs typeface="Arial"/>
              </a:rPr>
              <a:t>résultat de </a:t>
            </a:r>
            <a:r>
              <a:rPr sz="2600" b="1" spc="-5" dirty="0">
                <a:latin typeface="Arial"/>
                <a:cs typeface="Arial"/>
              </a:rPr>
              <a:t>la </a:t>
            </a:r>
            <a:r>
              <a:rPr sz="2600" b="1" dirty="0">
                <a:latin typeface="Arial"/>
                <a:cs typeface="Arial"/>
              </a:rPr>
              <a:t>section  de fonctionnement et </a:t>
            </a:r>
            <a:r>
              <a:rPr sz="2600" b="1" spc="-5" dirty="0">
                <a:latin typeface="Arial"/>
                <a:cs typeface="Arial"/>
              </a:rPr>
              <a:t>le </a:t>
            </a:r>
            <a:r>
              <a:rPr sz="2600" b="1" dirty="0">
                <a:latin typeface="Arial"/>
                <a:cs typeface="Arial"/>
              </a:rPr>
              <a:t>solde d’exécution de</a:t>
            </a:r>
            <a:r>
              <a:rPr sz="2600" b="1" spc="-9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la  </a:t>
            </a:r>
            <a:r>
              <a:rPr sz="2600" b="1" dirty="0">
                <a:latin typeface="Arial"/>
                <a:cs typeface="Arial"/>
              </a:rPr>
              <a:t>section d’investissement (incluant les</a:t>
            </a:r>
            <a:r>
              <a:rPr sz="2600" b="1" spc="-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reports)</a:t>
            </a:r>
            <a:endParaRPr sz="2600" dirty="0">
              <a:latin typeface="Arial"/>
              <a:cs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10"/>
              </a:spcBef>
              <a:buClr>
                <a:srgbClr val="9999CC"/>
              </a:buClr>
              <a:buFont typeface="Wingdings" panose="05000000000000000000" pitchFamily="2" charset="2"/>
              <a:buChar char="§"/>
            </a:pPr>
            <a:endParaRPr sz="27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9228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262" y="416941"/>
            <a:ext cx="8606537" cy="547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642626" y="484631"/>
            <a:ext cx="8867512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CA 20</a:t>
            </a:r>
            <a:r>
              <a:rPr lang="fr-FR" sz="3200" spc="-5" dirty="0"/>
              <a:t>22</a:t>
            </a:r>
            <a:r>
              <a:rPr sz="3200" dirty="0"/>
              <a:t>: </a:t>
            </a:r>
            <a:r>
              <a:rPr sz="3200" spc="-5" dirty="0"/>
              <a:t>chiffres </a:t>
            </a:r>
            <a:r>
              <a:rPr sz="3200" dirty="0"/>
              <a:t>du </a:t>
            </a:r>
            <a:r>
              <a:rPr sz="3200" spc="-5" dirty="0"/>
              <a:t>fonctionnement</a:t>
            </a:r>
            <a:r>
              <a:rPr sz="3200" spc="30" dirty="0"/>
              <a:t> </a:t>
            </a:r>
            <a:r>
              <a:rPr sz="3200" spc="-5" dirty="0"/>
              <a:t>courant</a:t>
            </a:r>
            <a:endParaRPr sz="3200" dirty="0"/>
          </a:p>
          <a:p>
            <a:pPr marL="12700">
              <a:lnSpc>
                <a:spcPct val="100000"/>
              </a:lnSpc>
            </a:pPr>
            <a:r>
              <a:rPr sz="2800" b="0" spc="-5" dirty="0">
                <a:latin typeface="Arial"/>
                <a:cs typeface="Arial"/>
              </a:rPr>
              <a:t>Hors recettes et dépenses financières, exceptionnelles et</a:t>
            </a:r>
            <a:r>
              <a:rPr sz="2800" b="0" spc="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provisions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B16D2F8-AC3F-49A3-8492-332D470CAB0F}"/>
              </a:ext>
            </a:extLst>
          </p:cNvPr>
          <p:cNvSpPr txBox="1"/>
          <p:nvPr/>
        </p:nvSpPr>
        <p:spPr>
          <a:xfrm>
            <a:off x="9194682" y="6788819"/>
            <a:ext cx="153035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3</a:t>
            </a:fld>
            <a:endParaRPr sz="1200" dirty="0">
              <a:latin typeface="Arial Black"/>
              <a:cs typeface="Arial Black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3036AC5-452E-2D43-FF22-30A52F3AA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62" y="2693577"/>
            <a:ext cx="10326876" cy="21693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7368" y="366501"/>
            <a:ext cx="8681332" cy="529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88551" y="366501"/>
            <a:ext cx="726757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Ventilation </a:t>
            </a:r>
            <a:r>
              <a:rPr dirty="0"/>
              <a:t>des </a:t>
            </a:r>
            <a:r>
              <a:rPr spc="-5" dirty="0"/>
              <a:t>recettes </a:t>
            </a:r>
            <a:r>
              <a:rPr dirty="0"/>
              <a:t>de </a:t>
            </a:r>
            <a:r>
              <a:rPr spc="-5" dirty="0"/>
              <a:t>gestion</a:t>
            </a:r>
            <a:r>
              <a:rPr spc="-20" dirty="0"/>
              <a:t> </a:t>
            </a:r>
            <a:r>
              <a:rPr lang="fr-FR" dirty="0"/>
              <a:t>2022</a:t>
            </a:r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6749170" y="3050538"/>
            <a:ext cx="91503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62560">
              <a:lnSpc>
                <a:spcPts val="1380"/>
              </a:lnSpc>
              <a:spcBef>
                <a:spcPts val="19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TF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TH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73 392 845</a:t>
            </a:r>
            <a:r>
              <a:rPr sz="12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79807" y="4614162"/>
            <a:ext cx="1102995" cy="73406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ctr">
              <a:lnSpc>
                <a:spcPts val="1380"/>
              </a:lnSpc>
              <a:spcBef>
                <a:spcPts val="195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Attribution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FSRIF,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FPIC</a:t>
            </a:r>
            <a:endParaRPr sz="1200">
              <a:latin typeface="Arial"/>
              <a:cs typeface="Arial"/>
            </a:endParaRPr>
          </a:p>
          <a:p>
            <a:pPr marL="1270" algn="ctr">
              <a:lnSpc>
                <a:spcPts val="1345"/>
              </a:lnSpc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47 395 181</a:t>
            </a:r>
            <a:r>
              <a:rPr sz="12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83852" y="3527550"/>
            <a:ext cx="91503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95885">
              <a:lnSpc>
                <a:spcPts val="1380"/>
              </a:lnSpc>
              <a:spcBef>
                <a:spcPts val="19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DF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DSU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24 721 161</a:t>
            </a:r>
            <a:r>
              <a:rPr sz="12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349D2-DFB8-E480-67F8-14D4C0952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99" y="1045579"/>
            <a:ext cx="9829801" cy="60298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6697" y="359492"/>
            <a:ext cx="8506701" cy="536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29011" y="344932"/>
            <a:ext cx="75660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Ventilation </a:t>
            </a:r>
            <a:r>
              <a:rPr dirty="0"/>
              <a:t>des dépenses de </a:t>
            </a:r>
            <a:r>
              <a:rPr spc="-5" dirty="0"/>
              <a:t>gestion</a:t>
            </a:r>
            <a:r>
              <a:rPr spc="-50" dirty="0"/>
              <a:t> </a:t>
            </a:r>
            <a:r>
              <a:rPr lang="fr-FR" dirty="0"/>
              <a:t>2022</a:t>
            </a:r>
            <a:endParaRPr dirty="0"/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94015D0-8355-056F-7782-F741C8873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56859"/>
            <a:ext cx="10693400" cy="56012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3836" y="347981"/>
            <a:ext cx="8588663" cy="548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31281" y="349250"/>
            <a:ext cx="819975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CA </a:t>
            </a:r>
            <a:r>
              <a:rPr sz="2800" dirty="0"/>
              <a:t>20</a:t>
            </a:r>
            <a:r>
              <a:rPr lang="fr-FR" sz="2800" dirty="0"/>
              <a:t>22</a:t>
            </a:r>
            <a:r>
              <a:rPr sz="2800" spc="-5" dirty="0"/>
              <a:t>: dépenses d’investissement hors</a:t>
            </a:r>
            <a:r>
              <a:rPr sz="2800" spc="150" dirty="0"/>
              <a:t> </a:t>
            </a:r>
            <a:r>
              <a:rPr sz="2800" spc="-5" dirty="0"/>
              <a:t>dette</a:t>
            </a:r>
            <a:endParaRPr sz="2800"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63B2C32-48A5-7757-0795-1891842BD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4" y="1490473"/>
            <a:ext cx="10639946" cy="44339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3837" y="355957"/>
            <a:ext cx="8479562" cy="540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64072" y="398067"/>
            <a:ext cx="74275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CA </a:t>
            </a:r>
            <a:r>
              <a:rPr sz="2800" dirty="0"/>
              <a:t>20</a:t>
            </a:r>
            <a:r>
              <a:rPr lang="fr-FR" sz="2800" dirty="0"/>
              <a:t>22</a:t>
            </a:r>
            <a:r>
              <a:rPr sz="2800" spc="-5" dirty="0"/>
              <a:t>: financement des</a:t>
            </a:r>
            <a:r>
              <a:rPr sz="2800" spc="114" dirty="0"/>
              <a:t> </a:t>
            </a:r>
            <a:r>
              <a:rPr sz="2800" spc="-5" dirty="0"/>
              <a:t>investissements</a:t>
            </a:r>
            <a:endParaRPr sz="2800"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38E0BF-809B-FD0C-F24F-ACB724C2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0" y="1702876"/>
            <a:ext cx="10299700" cy="35993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8335" y="348996"/>
            <a:ext cx="8525064" cy="547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22500" y="349250"/>
            <a:ext cx="8051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CA 20</a:t>
            </a:r>
            <a:r>
              <a:rPr lang="fr-FR" sz="2800" spc="-5" dirty="0"/>
              <a:t>22</a:t>
            </a:r>
            <a:r>
              <a:rPr sz="2800" dirty="0"/>
              <a:t>: </a:t>
            </a:r>
            <a:r>
              <a:rPr lang="fr-FR" sz="2800" spc="-5" dirty="0"/>
              <a:t>évolution des ratios d’épargne</a:t>
            </a:r>
            <a:endParaRPr sz="2800"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551695F-42F6-4C87-09CB-FE212D6F7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61" y="1263650"/>
            <a:ext cx="9424544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4321" y="358878"/>
            <a:ext cx="8499078" cy="537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41500" y="349250"/>
            <a:ext cx="885201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 20</a:t>
            </a:r>
            <a:r>
              <a:rPr lang="fr-FR" dirty="0"/>
              <a:t>22</a:t>
            </a:r>
            <a:r>
              <a:rPr dirty="0"/>
              <a:t>: </a:t>
            </a:r>
            <a:r>
              <a:rPr spc="-5" dirty="0"/>
              <a:t>le résultat </a:t>
            </a:r>
            <a:r>
              <a:rPr dirty="0"/>
              <a:t>et son </a:t>
            </a:r>
            <a:r>
              <a:rPr spc="-5" dirty="0"/>
              <a:t>affectation</a:t>
            </a:r>
            <a:r>
              <a:rPr lang="fr-FR" spc="-5" dirty="0"/>
              <a:t> </a:t>
            </a:r>
            <a:r>
              <a:rPr dirty="0"/>
              <a:t>(B</a:t>
            </a:r>
            <a:r>
              <a:rPr lang="fr-FR" dirty="0"/>
              <a:t>P2023</a:t>
            </a:r>
            <a:r>
              <a:rPr dirty="0"/>
              <a:t>)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626291" y="2103432"/>
            <a:ext cx="9141579" cy="334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 algn="just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r>
              <a:rPr sz="3600" b="1" dirty="0">
                <a:latin typeface="Arial"/>
                <a:cs typeface="Arial"/>
              </a:rPr>
              <a:t>Résultat cumulé en fonctionnement de</a:t>
            </a:r>
            <a:r>
              <a:rPr sz="3600" b="1" spc="-12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:</a:t>
            </a:r>
            <a:endParaRPr sz="36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r>
              <a:rPr lang="fr-FR" sz="3600" b="1" spc="-5" dirty="0">
                <a:latin typeface="Arial"/>
                <a:cs typeface="Arial"/>
              </a:rPr>
              <a:t>2 084 153,80</a:t>
            </a:r>
            <a:r>
              <a:rPr sz="3600" b="1" spc="-5" dirty="0">
                <a:latin typeface="Arial"/>
                <a:cs typeface="Arial"/>
              </a:rPr>
              <a:t>€</a:t>
            </a:r>
            <a:endParaRPr sz="3600" dirty="0">
              <a:latin typeface="Arial"/>
              <a:cs typeface="Arial"/>
            </a:endParaRPr>
          </a:p>
          <a:p>
            <a:pPr lvl="1" algn="just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3600" dirty="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r>
              <a:rPr lang="fr-FR" sz="3600" b="1" dirty="0">
                <a:latin typeface="Arial"/>
                <a:cs typeface="Arial"/>
              </a:rPr>
              <a:t>Résultat cumulé en investissement de</a:t>
            </a:r>
            <a:r>
              <a:rPr lang="fr-FR" sz="3600" b="1" spc="-120" dirty="0">
                <a:latin typeface="Arial"/>
                <a:cs typeface="Arial"/>
              </a:rPr>
              <a:t> </a:t>
            </a:r>
            <a:r>
              <a:rPr lang="fr-FR" sz="3600" b="1" dirty="0">
                <a:latin typeface="Arial"/>
                <a:cs typeface="Arial"/>
              </a:rPr>
              <a:t>:</a:t>
            </a:r>
            <a:endParaRPr lang="fr-FR" sz="36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r>
              <a:rPr lang="fr-FR" sz="3600" b="1" spc="-5" dirty="0">
                <a:latin typeface="Arial"/>
                <a:cs typeface="Arial"/>
              </a:rPr>
              <a:t>- 112 021,07€</a:t>
            </a:r>
            <a:endParaRPr lang="fr-FR" sz="3600" dirty="0">
              <a:latin typeface="Arial"/>
              <a:cs typeface="Arial"/>
            </a:endParaRPr>
          </a:p>
          <a:p>
            <a:pPr lvl="1" algn="just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</a:pP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4320" y="350902"/>
            <a:ext cx="8852017" cy="545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41382" y="349250"/>
            <a:ext cx="8852018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 20</a:t>
            </a:r>
            <a:r>
              <a:rPr lang="fr-FR" dirty="0"/>
              <a:t>22</a:t>
            </a:r>
            <a:r>
              <a:rPr dirty="0"/>
              <a:t>: </a:t>
            </a:r>
            <a:r>
              <a:rPr lang="fr-FR" spc="-5" dirty="0"/>
              <a:t>résultat </a:t>
            </a:r>
            <a:r>
              <a:rPr lang="fr-FR" dirty="0"/>
              <a:t>et affectation, Budget annexe </a:t>
            </a:r>
            <a:br>
              <a:rPr lang="fr-FR" dirty="0"/>
            </a:br>
            <a:r>
              <a:rPr lang="fr-FR" dirty="0"/>
              <a:t>service de l’Eau</a:t>
            </a:r>
            <a:br>
              <a:rPr lang="fr-FR" dirty="0"/>
            </a:br>
            <a:endParaRPr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792358" y="1880798"/>
            <a:ext cx="9293979" cy="4332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endParaRPr lang="fr-FR" sz="3600" b="1" dirty="0">
              <a:latin typeface="Arial"/>
              <a:cs typeface="Arial"/>
            </a:endParaRPr>
          </a:p>
          <a:p>
            <a:pPr marL="299085" indent="-286385" algn="just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r>
              <a:rPr sz="3600" b="1" dirty="0" err="1">
                <a:latin typeface="Arial"/>
                <a:cs typeface="Arial"/>
              </a:rPr>
              <a:t>Résultat</a:t>
            </a:r>
            <a:r>
              <a:rPr sz="3600" b="1" dirty="0">
                <a:latin typeface="Arial"/>
                <a:cs typeface="Arial"/>
              </a:rPr>
              <a:t> cumulé en fonctionnement de</a:t>
            </a:r>
            <a:r>
              <a:rPr sz="3600" b="1" spc="-12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:</a:t>
            </a:r>
            <a:endParaRPr sz="36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r>
              <a:rPr lang="fr-FR" sz="3600" b="1" spc="-5" dirty="0">
                <a:latin typeface="Arial"/>
                <a:cs typeface="Arial"/>
              </a:rPr>
              <a:t>528 343,31</a:t>
            </a:r>
            <a:r>
              <a:rPr sz="3600" b="1" spc="-5" dirty="0">
                <a:latin typeface="Arial"/>
                <a:cs typeface="Arial"/>
              </a:rPr>
              <a:t>€</a:t>
            </a:r>
            <a:endParaRPr lang="fr-FR" sz="3600" b="1" spc="-5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endParaRPr sz="3600" dirty="0">
              <a:latin typeface="Arial"/>
              <a:cs typeface="Arial"/>
            </a:endParaRPr>
          </a:p>
          <a:p>
            <a:pPr marL="299085" indent="-286385" algn="just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r>
              <a:rPr lang="fr-FR" sz="3600" b="1" dirty="0">
                <a:latin typeface="Arial"/>
                <a:cs typeface="Arial"/>
              </a:rPr>
              <a:t>Résultat cumulé en investissement de</a:t>
            </a:r>
            <a:r>
              <a:rPr lang="fr-FR" sz="3600" b="1" spc="-120" dirty="0">
                <a:latin typeface="Arial"/>
                <a:cs typeface="Arial"/>
              </a:rPr>
              <a:t> </a:t>
            </a:r>
            <a:r>
              <a:rPr lang="fr-FR" sz="3600" b="1" dirty="0">
                <a:latin typeface="Arial"/>
                <a:cs typeface="Arial"/>
              </a:rPr>
              <a:t>:</a:t>
            </a:r>
            <a:endParaRPr lang="fr-FR" sz="36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r>
              <a:rPr lang="fr-FR" sz="3600" b="1" spc="-5" dirty="0">
                <a:latin typeface="Arial"/>
                <a:cs typeface="Arial"/>
              </a:rPr>
              <a:t>52 845,74</a:t>
            </a:r>
            <a:r>
              <a:rPr sz="3600" b="1" spc="-5" dirty="0">
                <a:latin typeface="Arial"/>
                <a:cs typeface="Arial"/>
              </a:rPr>
              <a:t>€</a:t>
            </a:r>
            <a:endParaRPr sz="3600" dirty="0">
              <a:latin typeface="Arial"/>
              <a:cs typeface="Arial"/>
            </a:endParaRPr>
          </a:p>
          <a:p>
            <a:pPr lvl="1" algn="just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3600" dirty="0">
              <a:latin typeface="Times New Roman"/>
              <a:cs typeface="Times New Roman"/>
            </a:endParaRPr>
          </a:p>
          <a:p>
            <a:pPr marL="12700" marR="541020" algn="just">
              <a:lnSpc>
                <a:spcPts val="3120"/>
              </a:lnSpc>
              <a:spcBef>
                <a:spcPts val="105"/>
              </a:spcBef>
            </a:pPr>
            <a:endParaRPr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108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5962" y="348488"/>
            <a:ext cx="8758938" cy="547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4321" y="484631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137160"/>
                </a:move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481" y="348996"/>
            <a:ext cx="137160" cy="135890"/>
          </a:xfrm>
          <a:custGeom>
            <a:avLst/>
            <a:gdLst/>
            <a:ahLst/>
            <a:cxnLst/>
            <a:rect l="l" t="t" r="r" b="b"/>
            <a:pathLst>
              <a:path w="137159" h="135890">
                <a:moveTo>
                  <a:pt x="0" y="135636"/>
                </a:moveTo>
                <a:lnTo>
                  <a:pt x="137160" y="135636"/>
                </a:lnTo>
                <a:lnTo>
                  <a:pt x="137160" y="0"/>
                </a:lnTo>
                <a:lnTo>
                  <a:pt x="0" y="0"/>
                </a:lnTo>
                <a:lnTo>
                  <a:pt x="0" y="135636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481" y="484631"/>
            <a:ext cx="137160" cy="142240"/>
          </a:xfrm>
          <a:custGeom>
            <a:avLst/>
            <a:gdLst/>
            <a:ahLst/>
            <a:cxnLst/>
            <a:rect l="l" t="t" r="r" b="b"/>
            <a:pathLst>
              <a:path w="137159" h="142240">
                <a:moveTo>
                  <a:pt x="0" y="0"/>
                </a:moveTo>
                <a:lnTo>
                  <a:pt x="0" y="141732"/>
                </a:lnTo>
                <a:lnTo>
                  <a:pt x="137160" y="141732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733" y="624840"/>
            <a:ext cx="134620" cy="134620"/>
          </a:xfrm>
          <a:custGeom>
            <a:avLst/>
            <a:gdLst/>
            <a:ahLst/>
            <a:cxnLst/>
            <a:rect l="l" t="t" r="r" b="b"/>
            <a:pathLst>
              <a:path w="134619" h="134620">
                <a:moveTo>
                  <a:pt x="0" y="134112"/>
                </a:moveTo>
                <a:lnTo>
                  <a:pt x="134112" y="134112"/>
                </a:lnTo>
                <a:lnTo>
                  <a:pt x="13411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001" y="486156"/>
            <a:ext cx="140335" cy="139065"/>
          </a:xfrm>
          <a:custGeom>
            <a:avLst/>
            <a:gdLst/>
            <a:ahLst/>
            <a:cxnLst/>
            <a:rect l="l" t="t" r="r" b="b"/>
            <a:pathLst>
              <a:path w="140334" h="139065">
                <a:moveTo>
                  <a:pt x="0" y="0"/>
                </a:moveTo>
                <a:lnTo>
                  <a:pt x="0" y="138684"/>
                </a:lnTo>
                <a:lnTo>
                  <a:pt x="140208" y="138684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321" y="621792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59" h="137159">
                <a:moveTo>
                  <a:pt x="0" y="0"/>
                </a:moveTo>
                <a:lnTo>
                  <a:pt x="0" y="137160"/>
                </a:lnTo>
                <a:lnTo>
                  <a:pt x="137160" y="13716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733" y="758952"/>
            <a:ext cx="134620" cy="137160"/>
          </a:xfrm>
          <a:custGeom>
            <a:avLst/>
            <a:gdLst/>
            <a:ahLst/>
            <a:cxnLst/>
            <a:rect l="l" t="t" r="r" b="b"/>
            <a:pathLst>
              <a:path w="134619" h="137159">
                <a:moveTo>
                  <a:pt x="0" y="0"/>
                </a:moveTo>
                <a:lnTo>
                  <a:pt x="0" y="137160"/>
                </a:lnTo>
                <a:lnTo>
                  <a:pt x="134112" y="137160"/>
                </a:lnTo>
                <a:lnTo>
                  <a:pt x="134112" y="0"/>
                </a:lnTo>
                <a:lnTo>
                  <a:pt x="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34854" y="359455"/>
            <a:ext cx="885201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 20</a:t>
            </a:r>
            <a:r>
              <a:rPr lang="fr-FR" dirty="0"/>
              <a:t>22</a:t>
            </a:r>
            <a:r>
              <a:rPr dirty="0"/>
              <a:t>: </a:t>
            </a:r>
            <a:r>
              <a:rPr lang="fr-FR" spc="-5" dirty="0"/>
              <a:t>résultat </a:t>
            </a:r>
            <a:r>
              <a:rPr lang="fr-FR" dirty="0"/>
              <a:t>et affectation, Budget annexe </a:t>
            </a:r>
            <a:br>
              <a:rPr lang="fr-FR" dirty="0"/>
            </a:br>
            <a:r>
              <a:rPr lang="fr-FR" dirty="0"/>
              <a:t>du lotissement du canal</a:t>
            </a:r>
            <a:endParaRPr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469900" y="1949450"/>
            <a:ext cx="10016972" cy="4332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endParaRPr lang="fr-FR" sz="3600" b="1" dirty="0">
              <a:latin typeface="Arial"/>
              <a:cs typeface="Arial"/>
            </a:endParaRPr>
          </a:p>
          <a:p>
            <a:pPr marL="299085" indent="-286385" algn="just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r>
              <a:rPr sz="3600" b="1" dirty="0" err="1">
                <a:latin typeface="Arial"/>
                <a:cs typeface="Arial"/>
              </a:rPr>
              <a:t>Résultat</a:t>
            </a:r>
            <a:r>
              <a:rPr sz="3600" b="1" dirty="0">
                <a:latin typeface="Arial"/>
                <a:cs typeface="Arial"/>
              </a:rPr>
              <a:t> cumulé en fonctionnement de</a:t>
            </a:r>
            <a:r>
              <a:rPr sz="3600" b="1" spc="-12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:</a:t>
            </a:r>
            <a:endParaRPr sz="36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r>
              <a:rPr lang="fr-FR" sz="3600" b="1" spc="-5" dirty="0">
                <a:latin typeface="Arial"/>
                <a:cs typeface="Arial"/>
              </a:rPr>
              <a:t>39 328,45</a:t>
            </a:r>
            <a:r>
              <a:rPr sz="3600" b="1" spc="-5" dirty="0">
                <a:latin typeface="Arial"/>
                <a:cs typeface="Arial"/>
              </a:rPr>
              <a:t>€</a:t>
            </a:r>
            <a:endParaRPr sz="3600" dirty="0">
              <a:latin typeface="Arial"/>
              <a:cs typeface="Arial"/>
            </a:endParaRPr>
          </a:p>
          <a:p>
            <a:pPr lvl="1" algn="just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3600" dirty="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8846"/>
              <a:buFont typeface="Wingdings"/>
              <a:buChar char=""/>
              <a:tabLst>
                <a:tab pos="299720" algn="l"/>
              </a:tabLst>
            </a:pPr>
            <a:r>
              <a:rPr lang="fr-FR" sz="3600" b="1" dirty="0">
                <a:latin typeface="Arial"/>
                <a:cs typeface="Arial"/>
              </a:rPr>
              <a:t>Résultat cumulé en investissement de</a:t>
            </a:r>
            <a:r>
              <a:rPr lang="fr-FR" sz="3600" b="1" spc="-120" dirty="0">
                <a:latin typeface="Arial"/>
                <a:cs typeface="Arial"/>
              </a:rPr>
              <a:t> </a:t>
            </a:r>
            <a:r>
              <a:rPr lang="fr-FR" sz="3600" b="1" dirty="0">
                <a:latin typeface="Arial"/>
                <a:cs typeface="Arial"/>
              </a:rPr>
              <a:t>:</a:t>
            </a:r>
            <a:endParaRPr lang="fr-FR" sz="36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63636"/>
              <a:buFont typeface="Wingdings"/>
              <a:buChar char=""/>
              <a:tabLst>
                <a:tab pos="698500" algn="l"/>
              </a:tabLst>
            </a:pPr>
            <a:r>
              <a:rPr lang="fr-FR" sz="3600" b="1" spc="-5" dirty="0">
                <a:latin typeface="Arial"/>
                <a:cs typeface="Arial"/>
              </a:rPr>
              <a:t>183 068,15€</a:t>
            </a:r>
            <a:endParaRPr lang="fr-FR" sz="3600" dirty="0">
              <a:latin typeface="Arial"/>
              <a:cs typeface="Arial"/>
            </a:endParaRPr>
          </a:p>
          <a:p>
            <a:pPr lvl="1" algn="just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3600" dirty="0">
              <a:latin typeface="Times New Roman"/>
              <a:cs typeface="Times New Roman"/>
            </a:endParaRPr>
          </a:p>
          <a:p>
            <a:pPr marL="12700" marR="541020" algn="just">
              <a:lnSpc>
                <a:spcPts val="3120"/>
              </a:lnSpc>
              <a:spcBef>
                <a:spcPts val="105"/>
              </a:spcBef>
            </a:pPr>
            <a:endParaRPr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2177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274</Words>
  <Application>Microsoft Office PowerPoint</Application>
  <PresentationFormat>Personnalisé</PresentationFormat>
  <Paragraphs>56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Wingdings</vt:lpstr>
      <vt:lpstr>Office Theme</vt:lpstr>
      <vt:lpstr>Présentation PowerPoint</vt:lpstr>
      <vt:lpstr>Qu’est-ce qu’un compte administratif ?</vt:lpstr>
      <vt:lpstr>CA 2022: chiffres du fonctionnement courant Hors recettes et dépenses financières, exceptionnelles et provisions</vt:lpstr>
      <vt:lpstr>Ventilation des recettes de gestion 2022</vt:lpstr>
      <vt:lpstr>Ventilation des dépenses de gestion 2022</vt:lpstr>
      <vt:lpstr>CA 2022: dépenses d’investissement hors dette</vt:lpstr>
      <vt:lpstr>CA 2022: financement des investissements</vt:lpstr>
      <vt:lpstr>CA 2022: évolution des ratios d’épargne</vt:lpstr>
      <vt:lpstr>CA 2022: le résultat et son affectation (BP2023)</vt:lpstr>
      <vt:lpstr>CA 2022: résultat et affectation, Budget annexe  service de l’Eau </vt:lpstr>
      <vt:lpstr>CA 2022: résultat et affectation, Budget annexe  du lotissement du canal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Présentation CA 2016 CM</dc:title>
  <dc:creator>erleguern</dc:creator>
  <cp:lastModifiedBy>Lydie TIBERGHIEN</cp:lastModifiedBy>
  <cp:revision>192</cp:revision>
  <cp:lastPrinted>2019-05-20T08:50:29Z</cp:lastPrinted>
  <dcterms:created xsi:type="dcterms:W3CDTF">2018-06-04T13:01:03Z</dcterms:created>
  <dcterms:modified xsi:type="dcterms:W3CDTF">2023-05-09T15:05:21Z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2017-07-13T00:00:00Z</vt:filetime>
  </property>
  <property fmtid="{D5CDD505-2E9C-101B-9397-08002B2CF9AE}" pid="3" name="Creator">
    <vt:lpwstr>PDFCreator 2.3.0.103</vt:lpwstr>
  </property>
  <property fmtid="{D5CDD505-2E9C-101B-9397-08002B2CF9AE}" pid="4" name="LastSaved">
    <vt:filetime>2018-06-04T00:00:00Z</vt:filetime>
  </property>
</Properties>
</file>